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5C3"/>
    <a:srgbClr val="2F2F87"/>
    <a:srgbClr val="2D2E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2"/>
    <p:restoredTop sz="94733"/>
  </p:normalViewPr>
  <p:slideViewPr>
    <p:cSldViewPr snapToGrid="0" snapToObjects="1">
      <p:cViewPr>
        <p:scale>
          <a:sx n="60" d="100"/>
          <a:sy n="60" d="100"/>
        </p:scale>
        <p:origin x="40" y="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inquiries@100DayAdvisors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14259100" y="8721013"/>
            <a:ext cx="11222172" cy="33239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/>
            <a:r>
              <a:rPr lang="en-US" altLang="zh-CN" sz="7200" b="1" dirty="0">
                <a:solidFill>
                  <a:srgbClr val="141618"/>
                </a:solidFill>
                <a:latin typeface="Montserrat Medium" panose="00000600000000000000" pitchFamily="2" charset="0"/>
                <a:ea typeface="Futura" panose="02020800000000000000" pitchFamily="18" charset="0"/>
                <a:cs typeface="Futura" panose="02020800000000000000" pitchFamily="18" charset="0"/>
              </a:rPr>
              <a:t>M&amp;A DAY</a:t>
            </a:r>
            <a:r>
              <a:rPr lang="en-US" altLang="zh-CN" sz="7200" b="1" spc="-505" dirty="0">
                <a:solidFill>
                  <a:srgbClr val="141618"/>
                </a:solidFill>
                <a:latin typeface="Montserrat Medium" panose="00000600000000000000" pitchFamily="2" charset="0"/>
                <a:ea typeface="Futura" panose="02020800000000000000" pitchFamily="18" charset="0"/>
                <a:cs typeface="Futura" panose="02020800000000000000" pitchFamily="18" charset="0"/>
              </a:rPr>
              <a:t> </a:t>
            </a:r>
            <a:r>
              <a:rPr lang="en-US" altLang="zh-CN" sz="7200" b="1" dirty="0">
                <a:solidFill>
                  <a:srgbClr val="141618"/>
                </a:solidFill>
                <a:latin typeface="Montserrat Medium" panose="00000600000000000000" pitchFamily="2" charset="0"/>
                <a:ea typeface="Futura" panose="02020800000000000000" pitchFamily="18" charset="0"/>
                <a:cs typeface="Futura" panose="02020800000000000000" pitchFamily="18" charset="0"/>
              </a:rPr>
              <a:t>1</a:t>
            </a:r>
            <a:r>
              <a:rPr lang="en-US" altLang="zh-CN" sz="7200" b="1" spc="-515" dirty="0">
                <a:solidFill>
                  <a:srgbClr val="141618"/>
                </a:solidFill>
                <a:latin typeface="Montserrat Medium" panose="00000600000000000000" pitchFamily="2" charset="0"/>
                <a:ea typeface="Futura" panose="02020800000000000000" pitchFamily="18" charset="0"/>
                <a:cs typeface="Futura" panose="02020800000000000000" pitchFamily="18" charset="0"/>
              </a:rPr>
              <a:t> </a:t>
            </a:r>
            <a:r>
              <a:rPr lang="en-US" altLang="zh-CN" sz="7200" b="1" dirty="0">
                <a:solidFill>
                  <a:srgbClr val="141618"/>
                </a:solidFill>
                <a:latin typeface="Montserrat Medium" panose="00000600000000000000" pitchFamily="2" charset="0"/>
                <a:ea typeface="Futura" panose="02020800000000000000" pitchFamily="18" charset="0"/>
                <a:cs typeface="Futura" panose="02020800000000000000" pitchFamily="18" charset="0"/>
              </a:rPr>
              <a:t>DELIVERABLES  &amp; MESSAGING</a:t>
            </a:r>
            <a:endParaRPr lang="en-US" altLang="zh-CN" sz="7200" b="1" spc="544" dirty="0">
              <a:solidFill>
                <a:srgbClr val="2F2F87"/>
              </a:solidFill>
              <a:latin typeface="Montserrat Black" panose="00000A00000000000000" pitchFamily="2" charset="0"/>
              <a:ea typeface="Futura" panose="02020800000000000000" pitchFamily="18" charset="0"/>
              <a:cs typeface="Futura" panose="02020800000000000000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E5E0178-82EE-961A-7791-A8CC365B15E2}"/>
              </a:ext>
            </a:extLst>
          </p:cNvPr>
          <p:cNvCxnSpPr>
            <a:cxnSpLocks/>
          </p:cNvCxnSpPr>
          <p:nvPr/>
        </p:nvCxnSpPr>
        <p:spPr>
          <a:xfrm>
            <a:off x="14259100" y="12105960"/>
            <a:ext cx="10124900" cy="0"/>
          </a:xfrm>
          <a:prstGeom prst="line">
            <a:avLst/>
          </a:prstGeom>
          <a:ln w="57150">
            <a:solidFill>
              <a:srgbClr val="2F2F87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CCDE3E-614D-50B9-61F1-EF96131F0C08}"/>
              </a:ext>
            </a:extLst>
          </p:cNvPr>
          <p:cNvSpPr/>
          <p:nvPr/>
        </p:nvSpPr>
        <p:spPr>
          <a:xfrm>
            <a:off x="0" y="0"/>
            <a:ext cx="12192000" cy="13716000"/>
          </a:xfrm>
          <a:prstGeom prst="rect">
            <a:avLst/>
          </a:prstGeom>
          <a:solidFill>
            <a:srgbClr val="2F2F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7D0E302-3EC4-983A-F00F-D456A4622BC7}"/>
              </a:ext>
            </a:extLst>
          </p:cNvPr>
          <p:cNvGrpSpPr/>
          <p:nvPr/>
        </p:nvGrpSpPr>
        <p:grpSpPr>
          <a:xfrm>
            <a:off x="1457329" y="892801"/>
            <a:ext cx="3343271" cy="1291131"/>
            <a:chOff x="1457329" y="1892926"/>
            <a:chExt cx="3343271" cy="1291131"/>
          </a:xfrm>
        </p:grpSpPr>
        <p:sp>
          <p:nvSpPr>
            <p:cNvPr id="3" name="TextBox 1"/>
            <p:cNvSpPr txBox="1"/>
            <p:nvPr/>
          </p:nvSpPr>
          <p:spPr>
            <a:xfrm>
              <a:off x="1457329" y="1892926"/>
              <a:ext cx="3343271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hangingPunct="0">
                <a:lnSpc>
                  <a:spcPct val="100000"/>
                </a:lnSpc>
              </a:pPr>
              <a:r>
                <a:rPr lang="en-US" sz="7200" dirty="0">
                  <a:solidFill>
                    <a:schemeClr val="bg1"/>
                  </a:solidFill>
                  <a:latin typeface="Montserrat Black" panose="00000A00000000000000" pitchFamily="2" charset="0"/>
                </a:rPr>
                <a:t>DAY 1</a:t>
              </a:r>
              <a:endParaRPr lang="en-US" altLang="zh-CN" sz="7200" spc="544" dirty="0">
                <a:solidFill>
                  <a:schemeClr val="bg1"/>
                </a:solidFill>
                <a:latin typeface="Montserrat Black" panose="00000A00000000000000" pitchFamily="2" charset="0"/>
                <a:ea typeface="Futura" panose="02020800000000000000" pitchFamily="18" charset="0"/>
                <a:cs typeface="Futura" panose="02020800000000000000" pitchFamily="18" charset="0"/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E5E0178-82EE-961A-7791-A8CC365B15E2}"/>
                </a:ext>
              </a:extLst>
            </p:cNvPr>
            <p:cNvCxnSpPr>
              <a:cxnSpLocks/>
            </p:cNvCxnSpPr>
            <p:nvPr/>
          </p:nvCxnSpPr>
          <p:spPr>
            <a:xfrm>
              <a:off x="1457329" y="3184057"/>
              <a:ext cx="2771771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E3CE7B8-316C-2F94-B7F9-38121245572D}"/>
              </a:ext>
            </a:extLst>
          </p:cNvPr>
          <p:cNvSpPr txBox="1"/>
          <p:nvPr/>
        </p:nvSpPr>
        <p:spPr>
          <a:xfrm>
            <a:off x="1413671" y="4401803"/>
            <a:ext cx="9416253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spcBef>
                <a:spcPts val="1400"/>
              </a:spcBef>
              <a:spcAft>
                <a:spcPts val="0"/>
              </a:spcAft>
              <a:buClr>
                <a:schemeClr val="bg1"/>
              </a:buClr>
              <a:buSzPct val="120000"/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Montserrat Medium" panose="00000600000000000000" pitchFamily="2" charset="0"/>
              </a:rPr>
              <a:t>Close the Deal</a:t>
            </a:r>
          </a:p>
          <a:p>
            <a:pPr marL="457200" lvl="0" indent="-457200" algn="l" rtl="0">
              <a:spcBef>
                <a:spcPts val="1400"/>
              </a:spcBef>
              <a:spcAft>
                <a:spcPts val="0"/>
              </a:spcAft>
              <a:buClr>
                <a:schemeClr val="bg1"/>
              </a:buClr>
              <a:buSzPct val="120000"/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Montserrat Medium" panose="00000600000000000000" pitchFamily="2" charset="0"/>
              </a:rPr>
              <a:t>Make a Good First Impression</a:t>
            </a:r>
          </a:p>
          <a:p>
            <a:pPr marL="457200" lvl="0" indent="-457200" algn="l" rtl="0">
              <a:spcBef>
                <a:spcPts val="1400"/>
              </a:spcBef>
              <a:spcAft>
                <a:spcPts val="0"/>
              </a:spcAft>
              <a:buClr>
                <a:schemeClr val="bg1"/>
              </a:buClr>
              <a:buSzPct val="120000"/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Montserrat Medium" panose="00000600000000000000" pitchFamily="2" charset="0"/>
              </a:rPr>
              <a:t>Communicate with Key Stakeholders</a:t>
            </a:r>
          </a:p>
          <a:p>
            <a:pPr marL="457200" lvl="0" indent="-457200" algn="l" rtl="0">
              <a:spcBef>
                <a:spcPts val="1400"/>
              </a:spcBef>
              <a:spcAft>
                <a:spcPts val="0"/>
              </a:spcAft>
              <a:buClr>
                <a:schemeClr val="bg1"/>
              </a:buClr>
              <a:buSzPct val="120000"/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Montserrat Medium" panose="00000600000000000000" pitchFamily="2" charset="0"/>
              </a:rPr>
              <a:t>Begin to Align the Organization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80E4D4D-5F60-C779-0D84-999794D294A1}"/>
              </a:ext>
            </a:extLst>
          </p:cNvPr>
          <p:cNvGrpSpPr/>
          <p:nvPr/>
        </p:nvGrpSpPr>
        <p:grpSpPr>
          <a:xfrm>
            <a:off x="1457328" y="2686512"/>
            <a:ext cx="2771771" cy="646331"/>
            <a:chOff x="1457328" y="3715212"/>
            <a:chExt cx="2771771" cy="64633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734E328-E47C-B1EE-81DF-46BDFCD5F43A}"/>
                </a:ext>
              </a:extLst>
            </p:cNvPr>
            <p:cNvSpPr/>
            <p:nvPr/>
          </p:nvSpPr>
          <p:spPr>
            <a:xfrm>
              <a:off x="1457328" y="3715212"/>
              <a:ext cx="2771771" cy="64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B460662-2C88-1622-37E2-0AE29FF6F59D}"/>
                </a:ext>
              </a:extLst>
            </p:cNvPr>
            <p:cNvSpPr txBox="1"/>
            <p:nvPr/>
          </p:nvSpPr>
          <p:spPr>
            <a:xfrm>
              <a:off x="1618458" y="3738669"/>
              <a:ext cx="136604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dirty="0">
                  <a:solidFill>
                    <a:srgbClr val="2F2F87"/>
                  </a:solidFill>
                  <a:latin typeface="Montserrat SemiBold" panose="00000700000000000000" pitchFamily="2" charset="0"/>
                  <a:ea typeface="Arial"/>
                  <a:cs typeface="Arial"/>
                  <a:sym typeface="Arial"/>
                </a:rPr>
                <a:t>Day 1</a:t>
              </a:r>
              <a:endParaRPr lang="en-US" sz="3200" dirty="0">
                <a:solidFill>
                  <a:srgbClr val="2F2F87"/>
                </a:solidFill>
                <a:latin typeface="Montserrat SemiBold" panose="00000700000000000000" pitchFamily="2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153297A-359F-9642-9054-DE99A2C548F3}"/>
              </a:ext>
            </a:extLst>
          </p:cNvPr>
          <p:cNvSpPr txBox="1"/>
          <p:nvPr/>
        </p:nvSpPr>
        <p:spPr>
          <a:xfrm>
            <a:off x="1381128" y="3542579"/>
            <a:ext cx="42622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4000" dirty="0">
                <a:solidFill>
                  <a:schemeClr val="bg1"/>
                </a:solidFill>
                <a:latin typeface="Montserrat SemiBold" panose="00000700000000000000" pitchFamily="2" charset="0"/>
              </a:rPr>
              <a:t>Objectives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1F51A51-9D7C-B549-16CC-ED8B95E0C365}"/>
              </a:ext>
            </a:extLst>
          </p:cNvPr>
          <p:cNvGrpSpPr/>
          <p:nvPr/>
        </p:nvGrpSpPr>
        <p:grpSpPr>
          <a:xfrm>
            <a:off x="1381128" y="7053216"/>
            <a:ext cx="8942743" cy="4490385"/>
            <a:chOff x="1381128" y="7310391"/>
            <a:chExt cx="8942743" cy="44903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4524D48-8AA0-E992-D284-82C4ADE9A92F}"/>
                </a:ext>
              </a:extLst>
            </p:cNvPr>
            <p:cNvSpPr txBox="1"/>
            <p:nvPr/>
          </p:nvSpPr>
          <p:spPr>
            <a:xfrm>
              <a:off x="1381129" y="7310391"/>
              <a:ext cx="277177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1400"/>
                </a:spcBef>
                <a:spcAft>
                  <a:spcPts val="0"/>
                </a:spcAft>
                <a:buSzPct val="100000"/>
                <a:buNone/>
              </a:pPr>
              <a:r>
                <a:rPr lang="en-US" sz="4000" dirty="0">
                  <a:solidFill>
                    <a:schemeClr val="bg1"/>
                  </a:solidFill>
                  <a:latin typeface="Montserrat SemiBold" panose="00000700000000000000" pitchFamily="2" charset="0"/>
                </a:rPr>
                <a:t>Scope</a:t>
              </a:r>
              <a:endParaRPr lang="en-US" sz="4400" dirty="0">
                <a:solidFill>
                  <a:schemeClr val="bg1"/>
                </a:solidFill>
                <a:latin typeface="Montserrat SemiBold" panose="00000700000000000000" pitchFamily="2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01392D-2851-9DC1-999C-803901DC384A}"/>
                </a:ext>
              </a:extLst>
            </p:cNvPr>
            <p:cNvSpPr txBox="1"/>
            <p:nvPr/>
          </p:nvSpPr>
          <p:spPr>
            <a:xfrm>
              <a:off x="1381128" y="8067446"/>
              <a:ext cx="8942743" cy="373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7200" lvl="0" indent="-457200" algn="l" rtl="0">
                <a:lnSpc>
                  <a:spcPct val="90000"/>
                </a:lnSpc>
                <a:spcBef>
                  <a:spcPts val="1400"/>
                </a:spcBef>
                <a:spcAft>
                  <a:spcPts val="0"/>
                </a:spcAft>
                <a:buSzPct val="10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chemeClr val="bg1"/>
                  </a:solidFill>
                  <a:latin typeface="Montserrat Medium" panose="00000600000000000000" pitchFamily="2" charset="0"/>
                </a:rPr>
                <a:t>Corporate – Ensure consistent message and coordinated outreach to key stakeholders</a:t>
              </a:r>
            </a:p>
            <a:p>
              <a:pPr marL="457200" lvl="0" indent="-457200" algn="l" rtl="0">
                <a:lnSpc>
                  <a:spcPct val="90000"/>
                </a:lnSpc>
                <a:spcBef>
                  <a:spcPts val="1400"/>
                </a:spcBef>
                <a:spcAft>
                  <a:spcPts val="0"/>
                </a:spcAft>
                <a:buSzPct val="10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chemeClr val="bg1"/>
                  </a:solidFill>
                  <a:latin typeface="Montserrat Medium" panose="00000600000000000000" pitchFamily="2" charset="0"/>
                </a:rPr>
                <a:t>Cultural/Engagement – Positive, informative and engaging introduction</a:t>
              </a:r>
            </a:p>
            <a:p>
              <a:pPr marL="457200" lvl="0" indent="-457200" algn="l" rtl="0">
                <a:lnSpc>
                  <a:spcPct val="90000"/>
                </a:lnSpc>
                <a:spcBef>
                  <a:spcPts val="1400"/>
                </a:spcBef>
                <a:spcAft>
                  <a:spcPts val="0"/>
                </a:spcAft>
                <a:buSzPct val="10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chemeClr val="bg1"/>
                  </a:solidFill>
                  <a:latin typeface="Montserrat Medium" panose="00000600000000000000" pitchFamily="2" charset="0"/>
                </a:rPr>
                <a:t>Functional – Provide employees with information needed to function on Day 1</a:t>
              </a:r>
            </a:p>
            <a:p>
              <a:pPr marL="457200" lvl="0" indent="-457200" algn="l" rtl="0">
                <a:lnSpc>
                  <a:spcPct val="90000"/>
                </a:lnSpc>
                <a:spcBef>
                  <a:spcPts val="1400"/>
                </a:spcBef>
                <a:spcAft>
                  <a:spcPts val="0"/>
                </a:spcAft>
                <a:buSzPct val="10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chemeClr val="bg1"/>
                  </a:solidFill>
                  <a:latin typeface="Montserrat Medium" panose="00000600000000000000" pitchFamily="2" charset="0"/>
                </a:rPr>
                <a:t>Branding/Signage – Consistent signage &amp; branding (TBD)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637E9FE-CDCE-9653-3211-59F756CB8C18}"/>
              </a:ext>
            </a:extLst>
          </p:cNvPr>
          <p:cNvSpPr txBox="1"/>
          <p:nvPr/>
        </p:nvSpPr>
        <p:spPr>
          <a:xfrm>
            <a:off x="13986671" y="4401803"/>
            <a:ext cx="9416253" cy="1614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lvl="0" indent="-51435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2F2F87"/>
              </a:buClr>
              <a:buSzPct val="120000"/>
              <a:buFont typeface="+mj-lt"/>
              <a:buAutoNum type="arabicPeriod"/>
            </a:pPr>
            <a:r>
              <a:rPr lang="en-US" sz="2800" dirty="0">
                <a:solidFill>
                  <a:srgbClr val="2F2F87"/>
                </a:solidFill>
                <a:latin typeface="Montserrat Medium" panose="00000600000000000000" pitchFamily="2" charset="0"/>
              </a:rPr>
              <a:t>Make a Good First Impression</a:t>
            </a:r>
            <a:endParaRPr lang="en-US" sz="3200" dirty="0">
              <a:solidFill>
                <a:srgbClr val="2F2F87"/>
              </a:solidFill>
              <a:latin typeface="Montserrat Medium" panose="00000600000000000000" pitchFamily="2" charset="0"/>
            </a:endParaRPr>
          </a:p>
          <a:p>
            <a:pPr marL="514350" lvl="0" indent="-51435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2F2F87"/>
              </a:buClr>
              <a:buSzPct val="120000"/>
              <a:buFont typeface="+mj-lt"/>
              <a:buAutoNum type="arabicPeriod"/>
            </a:pPr>
            <a:r>
              <a:rPr lang="en-US" sz="2800" dirty="0">
                <a:solidFill>
                  <a:srgbClr val="2F2F87"/>
                </a:solidFill>
                <a:latin typeface="Montserrat Medium" panose="00000600000000000000" pitchFamily="2" charset="0"/>
              </a:rPr>
              <a:t>Maximize Touch Points</a:t>
            </a:r>
            <a:endParaRPr lang="en-US" sz="3200" dirty="0">
              <a:solidFill>
                <a:srgbClr val="2F2F87"/>
              </a:solidFill>
              <a:latin typeface="Montserrat Medium" panose="00000600000000000000" pitchFamily="2" charset="0"/>
            </a:endParaRPr>
          </a:p>
          <a:p>
            <a:pPr marL="514350" lvl="0" indent="-51435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2F2F87"/>
              </a:buClr>
              <a:buSzPct val="120000"/>
              <a:buFont typeface="+mj-lt"/>
              <a:buAutoNum type="arabicPeriod"/>
            </a:pPr>
            <a:r>
              <a:rPr lang="en-US" sz="2800" dirty="0">
                <a:solidFill>
                  <a:srgbClr val="2F2F87"/>
                </a:solidFill>
                <a:latin typeface="Montserrat Medium" panose="00000600000000000000" pitchFamily="2" charset="0"/>
              </a:rPr>
              <a:t>Begin to Align the Organization</a:t>
            </a:r>
            <a:endParaRPr lang="en-US" sz="3200" dirty="0">
              <a:solidFill>
                <a:srgbClr val="2F2F87"/>
              </a:solidFill>
              <a:latin typeface="Montserrat Medium" panose="000006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8D6DE20-6A8B-686A-C163-5CFA29A2DE99}"/>
              </a:ext>
            </a:extLst>
          </p:cNvPr>
          <p:cNvSpPr txBox="1"/>
          <p:nvPr/>
        </p:nvSpPr>
        <p:spPr>
          <a:xfrm>
            <a:off x="13954128" y="3542579"/>
            <a:ext cx="42622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4000" dirty="0">
                <a:solidFill>
                  <a:srgbClr val="2F2F87"/>
                </a:solidFill>
                <a:latin typeface="Montserrat SemiBold" panose="00000700000000000000" pitchFamily="2" charset="0"/>
              </a:rPr>
              <a:t>Objectives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5214D91-F146-6D77-C29F-142B48100034}"/>
              </a:ext>
            </a:extLst>
          </p:cNvPr>
          <p:cNvGrpSpPr/>
          <p:nvPr/>
        </p:nvGrpSpPr>
        <p:grpSpPr>
          <a:xfrm>
            <a:off x="13954128" y="7053216"/>
            <a:ext cx="9877422" cy="2939191"/>
            <a:chOff x="1381128" y="7310391"/>
            <a:chExt cx="9877422" cy="293919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3D86C12-D6D2-2456-50A4-74BD3F1CE0B2}"/>
                </a:ext>
              </a:extLst>
            </p:cNvPr>
            <p:cNvSpPr txBox="1"/>
            <p:nvPr/>
          </p:nvSpPr>
          <p:spPr>
            <a:xfrm>
              <a:off x="1381129" y="7310391"/>
              <a:ext cx="277177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1400"/>
                </a:spcBef>
                <a:spcAft>
                  <a:spcPts val="0"/>
                </a:spcAft>
                <a:buSzPct val="100000"/>
                <a:buNone/>
              </a:pPr>
              <a:r>
                <a:rPr lang="en-US" sz="4000" dirty="0">
                  <a:solidFill>
                    <a:srgbClr val="2F2F87"/>
                  </a:solidFill>
                  <a:latin typeface="Montserrat SemiBold" panose="00000700000000000000" pitchFamily="2" charset="0"/>
                </a:rPr>
                <a:t>Scope</a:t>
              </a:r>
              <a:endParaRPr lang="en-US" sz="4400" dirty="0">
                <a:solidFill>
                  <a:srgbClr val="2F2F87"/>
                </a:solidFill>
                <a:latin typeface="Montserrat SemiBold" panose="00000700000000000000" pitchFamily="2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148F723-F5FB-037D-03E7-B2C63701A799}"/>
                </a:ext>
              </a:extLst>
            </p:cNvPr>
            <p:cNvSpPr txBox="1"/>
            <p:nvPr/>
          </p:nvSpPr>
          <p:spPr>
            <a:xfrm>
              <a:off x="1381128" y="8067446"/>
              <a:ext cx="9877422" cy="21821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7200" lvl="0" indent="-457200" algn="l" rtl="0">
                <a:lnSpc>
                  <a:spcPct val="9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2F2F87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2F2F87"/>
                  </a:solidFill>
                  <a:latin typeface="Montserrat Medium" panose="00000600000000000000" pitchFamily="2" charset="0"/>
                </a:rPr>
                <a:t>Welcome Teams: Leader &amp; HR</a:t>
              </a:r>
              <a:endParaRPr lang="en-US" sz="3200" dirty="0">
                <a:solidFill>
                  <a:srgbClr val="2F2F87"/>
                </a:solidFill>
                <a:latin typeface="Montserrat Medium" panose="00000600000000000000" pitchFamily="2" charset="0"/>
              </a:endParaRPr>
            </a:p>
            <a:p>
              <a:pPr marL="457200" lvl="0" indent="-457200" algn="l" rtl="0">
                <a:lnSpc>
                  <a:spcPct val="9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2F2F87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2F2F87"/>
                  </a:solidFill>
                  <a:latin typeface="Montserrat Medium" panose="00000600000000000000" pitchFamily="2" charset="0"/>
                </a:rPr>
                <a:t>Authentic interaction – minimal “pomp”</a:t>
              </a:r>
              <a:endParaRPr lang="en-US" sz="3200" dirty="0">
                <a:solidFill>
                  <a:srgbClr val="2F2F87"/>
                </a:solidFill>
                <a:latin typeface="Montserrat Medium" panose="00000600000000000000" pitchFamily="2" charset="0"/>
              </a:endParaRPr>
            </a:p>
            <a:p>
              <a:pPr marL="457200" lvl="0" indent="-457200" algn="l" rtl="0">
                <a:lnSpc>
                  <a:spcPct val="9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2F2F87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2F2F87"/>
                  </a:solidFill>
                  <a:latin typeface="Montserrat Medium" panose="00000600000000000000" pitchFamily="2" charset="0"/>
                </a:rPr>
                <a:t>Connect with employees formally, informally</a:t>
              </a:r>
              <a:endParaRPr lang="en-US" sz="3200" dirty="0">
                <a:solidFill>
                  <a:srgbClr val="2F2F87"/>
                </a:solidFill>
                <a:latin typeface="Montserrat Medium" panose="00000600000000000000" pitchFamily="2" charset="0"/>
              </a:endParaRPr>
            </a:p>
            <a:p>
              <a:pPr marL="457200" lvl="0" indent="-457200" algn="l" rtl="0">
                <a:lnSpc>
                  <a:spcPct val="9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2F2F87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2F2F87"/>
                  </a:solidFill>
                  <a:latin typeface="Montserrat Medium" panose="00000600000000000000" pitchFamily="2" charset="0"/>
                </a:rPr>
                <a:t>Keep it Simple</a:t>
              </a:r>
              <a:endParaRPr lang="en-US" sz="3200" dirty="0">
                <a:solidFill>
                  <a:srgbClr val="2F2F87"/>
                </a:solidFill>
                <a:latin typeface="Montserrat Medium" panose="00000600000000000000" pitchFamily="2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5976E87-7E4A-A10E-AD56-C906195CA11D}"/>
              </a:ext>
            </a:extLst>
          </p:cNvPr>
          <p:cNvGrpSpPr/>
          <p:nvPr/>
        </p:nvGrpSpPr>
        <p:grpSpPr>
          <a:xfrm>
            <a:off x="13954129" y="2662746"/>
            <a:ext cx="4262278" cy="695498"/>
            <a:chOff x="1457329" y="3691446"/>
            <a:chExt cx="4262278" cy="695498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C1D69EC-A0BB-A4C7-06A3-C340843730A2}"/>
                </a:ext>
              </a:extLst>
            </p:cNvPr>
            <p:cNvSpPr/>
            <p:nvPr/>
          </p:nvSpPr>
          <p:spPr>
            <a:xfrm>
              <a:off x="1457329" y="3691446"/>
              <a:ext cx="4262278" cy="695498"/>
            </a:xfrm>
            <a:prstGeom prst="rect">
              <a:avLst/>
            </a:prstGeom>
            <a:solidFill>
              <a:srgbClr val="2F2F8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33DE5A9-7B16-4C55-ED44-FE69A4AAD0F1}"/>
                </a:ext>
              </a:extLst>
            </p:cNvPr>
            <p:cNvSpPr txBox="1"/>
            <p:nvPr/>
          </p:nvSpPr>
          <p:spPr>
            <a:xfrm>
              <a:off x="1618458" y="3738669"/>
              <a:ext cx="367744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dirty="0">
                  <a:solidFill>
                    <a:schemeClr val="bg1"/>
                  </a:solidFill>
                  <a:latin typeface="Montserrat SemiBold" panose="00000700000000000000" pitchFamily="2" charset="0"/>
                  <a:ea typeface="Arial"/>
                  <a:cs typeface="Arial"/>
                  <a:sym typeface="Arial"/>
                </a:rPr>
                <a:t>Welcome Week</a:t>
              </a:r>
              <a:endParaRPr lang="en-US" sz="2400" dirty="0">
                <a:solidFill>
                  <a:schemeClr val="bg1"/>
                </a:solidFill>
                <a:latin typeface="Montserrat SemiBold" panose="00000700000000000000" pitchFamily="2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33540C8B-938B-2081-A4F9-6924A5E77EE8}"/>
              </a:ext>
            </a:extLst>
          </p:cNvPr>
          <p:cNvSpPr txBox="1"/>
          <p:nvPr/>
        </p:nvSpPr>
        <p:spPr>
          <a:xfrm>
            <a:off x="23229632" y="12830272"/>
            <a:ext cx="5859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dirty="0">
                <a:solidFill>
                  <a:srgbClr val="2F2F87"/>
                </a:solidFill>
                <a:latin typeface="Montserrat Medium" panose="00000600000000000000" pitchFamily="2" charset="0"/>
              </a:rPr>
              <a:t>02</a:t>
            </a: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38A82996-C6D7-26EC-FEE4-7C8057942732}"/>
              </a:ext>
            </a:extLst>
          </p:cNvPr>
          <p:cNvSpPr txBox="1">
            <a:spLocks/>
          </p:cNvSpPr>
          <p:nvPr/>
        </p:nvSpPr>
        <p:spPr>
          <a:xfrm>
            <a:off x="568425" y="12891827"/>
            <a:ext cx="571658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kern="1200" dirty="0">
                <a:solidFill>
                  <a:schemeClr val="bg1"/>
                </a:solidFill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2000" dirty="0">
              <a:solidFill>
                <a:schemeClr val="bg1"/>
              </a:solidFill>
              <a:effectLst/>
              <a:latin typeface="Montserrat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426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7D0E302-3EC4-983A-F00F-D456A4622BC7}"/>
              </a:ext>
            </a:extLst>
          </p:cNvPr>
          <p:cNvGrpSpPr/>
          <p:nvPr/>
        </p:nvGrpSpPr>
        <p:grpSpPr>
          <a:xfrm>
            <a:off x="1457329" y="892801"/>
            <a:ext cx="18287996" cy="1291131"/>
            <a:chOff x="1457329" y="1892926"/>
            <a:chExt cx="18287996" cy="1291131"/>
          </a:xfrm>
        </p:grpSpPr>
        <p:sp>
          <p:nvSpPr>
            <p:cNvPr id="3" name="TextBox 1"/>
            <p:cNvSpPr txBox="1"/>
            <p:nvPr/>
          </p:nvSpPr>
          <p:spPr>
            <a:xfrm>
              <a:off x="1457329" y="1892926"/>
              <a:ext cx="18287996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hangingPunct="0">
                <a:lnSpc>
                  <a:spcPct val="100000"/>
                </a:lnSpc>
              </a:pPr>
              <a:r>
                <a:rPr lang="en-US" sz="7200" dirty="0">
                  <a:solidFill>
                    <a:srgbClr val="2F2F87"/>
                  </a:solidFill>
                  <a:latin typeface="Montserrat Black" panose="00000A00000000000000" pitchFamily="2" charset="0"/>
                </a:rPr>
                <a:t>DAY 1 DELIVERABLES</a:t>
              </a:r>
              <a:endParaRPr lang="en-US" altLang="zh-CN" sz="7200" spc="544" dirty="0">
                <a:solidFill>
                  <a:srgbClr val="2F2F87"/>
                </a:solidFill>
                <a:latin typeface="Montserrat Black" panose="00000A00000000000000" pitchFamily="2" charset="0"/>
                <a:ea typeface="Futura" panose="02020800000000000000" pitchFamily="18" charset="0"/>
                <a:cs typeface="Futura" panose="02020800000000000000" pitchFamily="18" charset="0"/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E5E0178-82EE-961A-7791-A8CC365B15E2}"/>
                </a:ext>
              </a:extLst>
            </p:cNvPr>
            <p:cNvCxnSpPr>
              <a:cxnSpLocks/>
            </p:cNvCxnSpPr>
            <p:nvPr/>
          </p:nvCxnSpPr>
          <p:spPr>
            <a:xfrm>
              <a:off x="1457329" y="3184057"/>
              <a:ext cx="2771771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5AE2D4-0252-956B-2BE6-6ECE8E4CD2DD}"/>
              </a:ext>
            </a:extLst>
          </p:cNvPr>
          <p:cNvCxnSpPr>
            <a:cxnSpLocks/>
          </p:cNvCxnSpPr>
          <p:nvPr/>
        </p:nvCxnSpPr>
        <p:spPr>
          <a:xfrm flipV="1">
            <a:off x="1457329" y="2325289"/>
            <a:ext cx="10372721" cy="41779"/>
          </a:xfrm>
          <a:prstGeom prst="line">
            <a:avLst/>
          </a:prstGeom>
          <a:ln w="57150">
            <a:solidFill>
              <a:srgbClr val="2F2F87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6B5C608-2543-44A7-B467-44DE1A9FF571}"/>
              </a:ext>
            </a:extLst>
          </p:cNvPr>
          <p:cNvSpPr/>
          <p:nvPr/>
        </p:nvSpPr>
        <p:spPr>
          <a:xfrm>
            <a:off x="1457329" y="2909173"/>
            <a:ext cx="21631271" cy="893467"/>
          </a:xfrm>
          <a:prstGeom prst="rect">
            <a:avLst/>
          </a:prstGeom>
          <a:solidFill>
            <a:srgbClr val="2F2F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CB0D1C-2018-E8E7-673D-38A23A028EFF}"/>
              </a:ext>
            </a:extLst>
          </p:cNvPr>
          <p:cNvSpPr txBox="1"/>
          <p:nvPr/>
        </p:nvSpPr>
        <p:spPr>
          <a:xfrm>
            <a:off x="1770858" y="3032740"/>
            <a:ext cx="49537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u="none" strike="noStrike" cap="none" dirty="0">
                <a:solidFill>
                  <a:schemeClr val="bg1"/>
                </a:solidFill>
                <a:latin typeface="Montserrat SemiBold" panose="00000700000000000000" pitchFamily="2" charset="0"/>
                <a:ea typeface="Arial"/>
                <a:cs typeface="Arial"/>
                <a:sym typeface="Arial"/>
              </a:rPr>
              <a:t>Deliverable</a:t>
            </a:r>
            <a:endParaRPr lang="en-US" sz="2800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7E66FA-EB04-EE3E-C506-8B20DE51E7A7}"/>
              </a:ext>
            </a:extLst>
          </p:cNvPr>
          <p:cNvSpPr txBox="1"/>
          <p:nvPr/>
        </p:nvSpPr>
        <p:spPr>
          <a:xfrm>
            <a:off x="10086975" y="3032740"/>
            <a:ext cx="49537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bg1"/>
                </a:solidFill>
                <a:latin typeface="Montserrat SemiBold" panose="00000700000000000000" pitchFamily="2" charset="0"/>
                <a:ea typeface="Arial"/>
                <a:cs typeface="Arial"/>
                <a:sym typeface="Arial"/>
              </a:rPr>
              <a:t>Spokesperson</a:t>
            </a:r>
            <a:endParaRPr lang="en-US" sz="2800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B3EEC5-BF2B-6F34-26EC-6941E6042585}"/>
              </a:ext>
            </a:extLst>
          </p:cNvPr>
          <p:cNvSpPr txBox="1"/>
          <p:nvPr/>
        </p:nvSpPr>
        <p:spPr>
          <a:xfrm>
            <a:off x="17117215" y="3032740"/>
            <a:ext cx="24852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bg1"/>
                </a:solidFill>
                <a:latin typeface="Montserrat SemiBold" panose="00000700000000000000" pitchFamily="2" charset="0"/>
                <a:ea typeface="Arial"/>
                <a:cs typeface="Arial"/>
                <a:sym typeface="Arial"/>
              </a:rPr>
              <a:t>Audience</a:t>
            </a:r>
            <a:endParaRPr lang="en-US" sz="2800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9BE112F-0E32-8F6A-3DBB-015FF2FD09CD}"/>
              </a:ext>
            </a:extLst>
          </p:cNvPr>
          <p:cNvGrpSpPr/>
          <p:nvPr/>
        </p:nvGrpSpPr>
        <p:grpSpPr>
          <a:xfrm>
            <a:off x="1457329" y="3859788"/>
            <a:ext cx="21631271" cy="1197988"/>
            <a:chOff x="1457329" y="3888363"/>
            <a:chExt cx="21631271" cy="119798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86919BF-84E3-2371-C3DE-CE1EAA5425D5}"/>
                </a:ext>
              </a:extLst>
            </p:cNvPr>
            <p:cNvSpPr/>
            <p:nvPr/>
          </p:nvSpPr>
          <p:spPr>
            <a:xfrm>
              <a:off x="1457329" y="3888363"/>
              <a:ext cx="21631271" cy="1197988"/>
            </a:xfrm>
            <a:prstGeom prst="rect">
              <a:avLst/>
            </a:prstGeom>
            <a:solidFill>
              <a:srgbClr val="5555C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D49F5FB-BB64-4172-5C62-2A2AA2F963C0}"/>
                </a:ext>
              </a:extLst>
            </p:cNvPr>
            <p:cNvSpPr txBox="1"/>
            <p:nvPr/>
          </p:nvSpPr>
          <p:spPr>
            <a:xfrm>
              <a:off x="1770858" y="4225747"/>
              <a:ext cx="384889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Employee Guide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6C5C610-5CE5-2FFE-62B0-17377303ECD9}"/>
                </a:ext>
              </a:extLst>
            </p:cNvPr>
            <p:cNvSpPr txBox="1"/>
            <p:nvPr/>
          </p:nvSpPr>
          <p:spPr>
            <a:xfrm>
              <a:off x="10086975" y="3997147"/>
              <a:ext cx="4953792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Managers (Acquirer &amp; Acquired Co.)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32BDFD2-661C-2B8B-DD5B-FB372A1910DC}"/>
                </a:ext>
              </a:extLst>
            </p:cNvPr>
            <p:cNvSpPr txBox="1"/>
            <p:nvPr/>
          </p:nvSpPr>
          <p:spPr>
            <a:xfrm>
              <a:off x="17059275" y="3997147"/>
              <a:ext cx="4714875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Employees (Acquirer &amp; Acquired Co.)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D58A604E-80CF-6B1A-EF02-405D238F4B14}"/>
              </a:ext>
            </a:extLst>
          </p:cNvPr>
          <p:cNvGrpSpPr/>
          <p:nvPr/>
        </p:nvGrpSpPr>
        <p:grpSpPr>
          <a:xfrm>
            <a:off x="1457329" y="5114924"/>
            <a:ext cx="21631271" cy="1197988"/>
            <a:chOff x="1457329" y="5200649"/>
            <a:chExt cx="21631271" cy="1197988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29E8787-E54A-F0C0-A5C4-035BED015DEA}"/>
                </a:ext>
              </a:extLst>
            </p:cNvPr>
            <p:cNvSpPr/>
            <p:nvPr/>
          </p:nvSpPr>
          <p:spPr>
            <a:xfrm>
              <a:off x="1457329" y="5200649"/>
              <a:ext cx="21631271" cy="1197988"/>
            </a:xfrm>
            <a:prstGeom prst="rect">
              <a:avLst/>
            </a:prstGeom>
            <a:solidFill>
              <a:srgbClr val="2F2F8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9E191C6-C17B-A668-2CB4-DE9D62507E94}"/>
                </a:ext>
              </a:extLst>
            </p:cNvPr>
            <p:cNvSpPr txBox="1"/>
            <p:nvPr/>
          </p:nvSpPr>
          <p:spPr>
            <a:xfrm>
              <a:off x="1770858" y="5545813"/>
              <a:ext cx="384889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Facility Guide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7ACA64B-8DC4-6073-B8D1-9D662F470802}"/>
                </a:ext>
              </a:extLst>
            </p:cNvPr>
            <p:cNvSpPr txBox="1"/>
            <p:nvPr/>
          </p:nvSpPr>
          <p:spPr>
            <a:xfrm>
              <a:off x="10086974" y="5317213"/>
              <a:ext cx="5572125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All Plant/Facility Managers (Acquirer &amp; Acquired Co.)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C79E786-4A39-69E7-D55F-39BD2C33F6EC}"/>
                </a:ext>
              </a:extLst>
            </p:cNvPr>
            <p:cNvSpPr txBox="1"/>
            <p:nvPr/>
          </p:nvSpPr>
          <p:spPr>
            <a:xfrm>
              <a:off x="17059275" y="5317213"/>
              <a:ext cx="525780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Local Audiences (employees, communities)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8B963913-123A-2ACD-F247-198F476D60D0}"/>
              </a:ext>
            </a:extLst>
          </p:cNvPr>
          <p:cNvGrpSpPr/>
          <p:nvPr/>
        </p:nvGrpSpPr>
        <p:grpSpPr>
          <a:xfrm>
            <a:off x="1457329" y="6368978"/>
            <a:ext cx="21631271" cy="1197988"/>
            <a:chOff x="1457329" y="6483278"/>
            <a:chExt cx="21631271" cy="1197988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5228FFD-0199-50B1-B567-E6E9B5B96CC9}"/>
                </a:ext>
              </a:extLst>
            </p:cNvPr>
            <p:cNvSpPr/>
            <p:nvPr/>
          </p:nvSpPr>
          <p:spPr>
            <a:xfrm>
              <a:off x="1457329" y="6483278"/>
              <a:ext cx="21631271" cy="1197988"/>
            </a:xfrm>
            <a:prstGeom prst="rect">
              <a:avLst/>
            </a:prstGeom>
            <a:solidFill>
              <a:srgbClr val="5555C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C1693F0-1594-D316-4FCB-1B92DFA6E2D4}"/>
                </a:ext>
              </a:extLst>
            </p:cNvPr>
            <p:cNvSpPr txBox="1"/>
            <p:nvPr/>
          </p:nvSpPr>
          <p:spPr>
            <a:xfrm>
              <a:off x="1770858" y="6819998"/>
              <a:ext cx="384889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Customer Guide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1EC7F69-4AA1-D7EC-4A9E-506B07C66923}"/>
                </a:ext>
              </a:extLst>
            </p:cNvPr>
            <p:cNvSpPr txBox="1"/>
            <p:nvPr/>
          </p:nvSpPr>
          <p:spPr>
            <a:xfrm>
              <a:off x="10086975" y="6591398"/>
              <a:ext cx="611505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Sales &amp; Marketing Organizations (Acquirer &amp; Acquired. Co.)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FAE9047-C80F-5126-C583-A8CF33379796}"/>
                </a:ext>
              </a:extLst>
            </p:cNvPr>
            <p:cNvSpPr txBox="1"/>
            <p:nvPr/>
          </p:nvSpPr>
          <p:spPr>
            <a:xfrm>
              <a:off x="17059275" y="6819998"/>
              <a:ext cx="471487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Customers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B793ABC-85D8-728F-A292-9860CC5F9674}"/>
                </a:ext>
              </a:extLst>
            </p:cNvPr>
            <p:cNvSpPr txBox="1"/>
            <p:nvPr/>
          </p:nvSpPr>
          <p:spPr>
            <a:xfrm>
              <a:off x="6961985" y="6749867"/>
              <a:ext cx="22677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800" dirty="0">
                <a:solidFill>
                  <a:schemeClr val="bg1"/>
                </a:solidFill>
                <a:latin typeface="Montserrat SemiBold" panose="00000700000000000000" pitchFamily="2" charset="0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C71E7666-385A-B8BB-14EE-3EB67F5470E1}"/>
              </a:ext>
            </a:extLst>
          </p:cNvPr>
          <p:cNvGrpSpPr/>
          <p:nvPr/>
        </p:nvGrpSpPr>
        <p:grpSpPr>
          <a:xfrm>
            <a:off x="1457329" y="7643164"/>
            <a:ext cx="21631271" cy="1197988"/>
            <a:chOff x="1457329" y="7757464"/>
            <a:chExt cx="21631271" cy="1197988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D7DE09B-A704-9C24-0129-8212719AFC9D}"/>
                </a:ext>
              </a:extLst>
            </p:cNvPr>
            <p:cNvSpPr/>
            <p:nvPr/>
          </p:nvSpPr>
          <p:spPr>
            <a:xfrm>
              <a:off x="1457329" y="7757464"/>
              <a:ext cx="21631271" cy="1197988"/>
            </a:xfrm>
            <a:prstGeom prst="rect">
              <a:avLst/>
            </a:prstGeom>
            <a:solidFill>
              <a:srgbClr val="2F2F8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9A07CB8-6D89-6D44-F126-891E5590085D}"/>
                </a:ext>
              </a:extLst>
            </p:cNvPr>
            <p:cNvSpPr txBox="1"/>
            <p:nvPr/>
          </p:nvSpPr>
          <p:spPr>
            <a:xfrm>
              <a:off x="1770858" y="8080232"/>
              <a:ext cx="384889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Supplier Guide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F0E602D-17FF-468C-8F55-D753473A8189}"/>
                </a:ext>
              </a:extLst>
            </p:cNvPr>
            <p:cNvSpPr txBox="1"/>
            <p:nvPr/>
          </p:nvSpPr>
          <p:spPr>
            <a:xfrm>
              <a:off x="10086975" y="7851632"/>
              <a:ext cx="4953792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Supplier-Facing Teams (Acquirer &amp; Acquired. Co.)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21F6655-2832-30D2-1FAD-489DD9A033E4}"/>
                </a:ext>
              </a:extLst>
            </p:cNvPr>
            <p:cNvSpPr txBox="1"/>
            <p:nvPr/>
          </p:nvSpPr>
          <p:spPr>
            <a:xfrm>
              <a:off x="17059275" y="8023082"/>
              <a:ext cx="471487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Suppliers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7DE247E-6E32-2935-634E-58DB3B4214F5}"/>
                </a:ext>
              </a:extLst>
            </p:cNvPr>
            <p:cNvSpPr txBox="1"/>
            <p:nvPr/>
          </p:nvSpPr>
          <p:spPr>
            <a:xfrm>
              <a:off x="6961985" y="7964643"/>
              <a:ext cx="22677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800" dirty="0">
                <a:solidFill>
                  <a:schemeClr val="bg1"/>
                </a:solidFill>
                <a:latin typeface="Montserrat SemiBold" panose="00000700000000000000" pitchFamily="2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AE5111CD-B140-2F5F-620A-588843F2CAD9}"/>
              </a:ext>
            </a:extLst>
          </p:cNvPr>
          <p:cNvGrpSpPr/>
          <p:nvPr/>
        </p:nvGrpSpPr>
        <p:grpSpPr>
          <a:xfrm>
            <a:off x="1457329" y="8896946"/>
            <a:ext cx="21631271" cy="1197988"/>
            <a:chOff x="1457329" y="9011246"/>
            <a:chExt cx="21631271" cy="1197988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0ADAD14-8F1F-2360-CCE4-076BADC050F2}"/>
                </a:ext>
              </a:extLst>
            </p:cNvPr>
            <p:cNvSpPr/>
            <p:nvPr/>
          </p:nvSpPr>
          <p:spPr>
            <a:xfrm>
              <a:off x="1457329" y="9011246"/>
              <a:ext cx="21631271" cy="1197988"/>
            </a:xfrm>
            <a:prstGeom prst="rect">
              <a:avLst/>
            </a:prstGeom>
            <a:solidFill>
              <a:srgbClr val="5555C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8FD4EBE-03BD-E2C9-D14E-49EBDF13A311}"/>
                </a:ext>
              </a:extLst>
            </p:cNvPr>
            <p:cNvSpPr txBox="1"/>
            <p:nvPr/>
          </p:nvSpPr>
          <p:spPr>
            <a:xfrm>
              <a:off x="1770858" y="9131288"/>
              <a:ext cx="3848892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Welcome Week Guide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805F8A5-4585-2003-06A6-20C738C66B67}"/>
                </a:ext>
              </a:extLst>
            </p:cNvPr>
            <p:cNvSpPr txBox="1"/>
            <p:nvPr/>
          </p:nvSpPr>
          <p:spPr>
            <a:xfrm>
              <a:off x="10086975" y="9302738"/>
              <a:ext cx="495379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Welcome Week Teams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1ED42CC-8F40-59A6-842D-D0299CE6A060}"/>
                </a:ext>
              </a:extLst>
            </p:cNvPr>
            <p:cNvSpPr txBox="1"/>
            <p:nvPr/>
          </p:nvSpPr>
          <p:spPr>
            <a:xfrm>
              <a:off x="17059275" y="9102713"/>
              <a:ext cx="4714875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Acquired Co. Facility Employees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40B8A431-8E66-576E-EDAA-B30322EFB4B7}"/>
                </a:ext>
              </a:extLst>
            </p:cNvPr>
            <p:cNvSpPr txBox="1"/>
            <p:nvPr/>
          </p:nvSpPr>
          <p:spPr>
            <a:xfrm>
              <a:off x="6961985" y="9241182"/>
              <a:ext cx="22677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800" dirty="0">
                <a:solidFill>
                  <a:schemeClr val="bg1"/>
                </a:solidFill>
                <a:latin typeface="Montserrat SemiBold" panose="00000700000000000000" pitchFamily="2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2707B3A4-9C9C-AE84-33B4-6265A2C620D3}"/>
              </a:ext>
            </a:extLst>
          </p:cNvPr>
          <p:cNvGrpSpPr/>
          <p:nvPr/>
        </p:nvGrpSpPr>
        <p:grpSpPr>
          <a:xfrm>
            <a:off x="1457329" y="10151000"/>
            <a:ext cx="21631271" cy="1197988"/>
            <a:chOff x="1457329" y="10293875"/>
            <a:chExt cx="21631271" cy="1197988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DADE97A-D7AF-2673-3460-A673CAD166DF}"/>
                </a:ext>
              </a:extLst>
            </p:cNvPr>
            <p:cNvSpPr/>
            <p:nvPr/>
          </p:nvSpPr>
          <p:spPr>
            <a:xfrm>
              <a:off x="1457329" y="10293875"/>
              <a:ext cx="21631271" cy="1197988"/>
            </a:xfrm>
            <a:prstGeom prst="rect">
              <a:avLst/>
            </a:prstGeom>
            <a:solidFill>
              <a:srgbClr val="2F2F8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3B8179E-FD7B-616C-7212-245921DE18C0}"/>
                </a:ext>
              </a:extLst>
            </p:cNvPr>
            <p:cNvSpPr txBox="1"/>
            <p:nvPr/>
          </p:nvSpPr>
          <p:spPr>
            <a:xfrm>
              <a:off x="1770858" y="10634672"/>
              <a:ext cx="495379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Master Day 1 Timeline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7372256-3832-0F68-7D29-ECF146F69078}"/>
                </a:ext>
              </a:extLst>
            </p:cNvPr>
            <p:cNvSpPr txBox="1"/>
            <p:nvPr/>
          </p:nvSpPr>
          <p:spPr>
            <a:xfrm>
              <a:off x="10086975" y="10634672"/>
              <a:ext cx="495379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Various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D190AD05-67D3-BCA0-B961-8525BED59F78}"/>
                </a:ext>
              </a:extLst>
            </p:cNvPr>
            <p:cNvSpPr txBox="1"/>
            <p:nvPr/>
          </p:nvSpPr>
          <p:spPr>
            <a:xfrm>
              <a:off x="17059275" y="10606097"/>
              <a:ext cx="471487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All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FA5A91F-3BB3-7E85-257A-4780551E6380}"/>
                </a:ext>
              </a:extLst>
            </p:cNvPr>
            <p:cNvSpPr txBox="1"/>
            <p:nvPr/>
          </p:nvSpPr>
          <p:spPr>
            <a:xfrm>
              <a:off x="6961985" y="10561119"/>
              <a:ext cx="22677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800" dirty="0">
                <a:solidFill>
                  <a:schemeClr val="bg1"/>
                </a:solidFill>
                <a:latin typeface="Montserrat SemiBold" panose="00000700000000000000" pitchFamily="2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04A1D9D6-A986-67F7-8A2A-D94A73A068A3}"/>
              </a:ext>
            </a:extLst>
          </p:cNvPr>
          <p:cNvGrpSpPr/>
          <p:nvPr/>
        </p:nvGrpSpPr>
        <p:grpSpPr>
          <a:xfrm>
            <a:off x="1457329" y="11396611"/>
            <a:ext cx="21631271" cy="1197988"/>
            <a:chOff x="1457329" y="11568061"/>
            <a:chExt cx="21631271" cy="1197988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D1A4A6F-B686-1ED3-EBCF-1FFAC0DE8F83}"/>
                </a:ext>
              </a:extLst>
            </p:cNvPr>
            <p:cNvSpPr/>
            <p:nvPr/>
          </p:nvSpPr>
          <p:spPr>
            <a:xfrm>
              <a:off x="1457329" y="11568061"/>
              <a:ext cx="21631271" cy="1197988"/>
            </a:xfrm>
            <a:prstGeom prst="rect">
              <a:avLst/>
            </a:prstGeom>
            <a:solidFill>
              <a:srgbClr val="5555C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57A3BCFC-4306-3BEB-A9C8-059F676D3C80}"/>
                </a:ext>
              </a:extLst>
            </p:cNvPr>
            <p:cNvGrpSpPr/>
            <p:nvPr/>
          </p:nvGrpSpPr>
          <p:grpSpPr>
            <a:xfrm>
              <a:off x="1770857" y="11686102"/>
              <a:ext cx="20003293" cy="954107"/>
              <a:chOff x="1770857" y="11686102"/>
              <a:chExt cx="20003293" cy="954107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646C3A4-EC20-0ABF-DD8B-2F7572EBB760}"/>
                  </a:ext>
                </a:extLst>
              </p:cNvPr>
              <p:cNvSpPr txBox="1"/>
              <p:nvPr/>
            </p:nvSpPr>
            <p:spPr>
              <a:xfrm>
                <a:off x="1770857" y="11686102"/>
                <a:ext cx="4429917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b="0" dirty="0">
                    <a:solidFill>
                      <a:schemeClr val="bg1"/>
                    </a:solidFill>
                    <a:latin typeface="Montserrat Medium" panose="00000600000000000000" pitchFamily="2" charset="0"/>
                    <a:ea typeface="Twentieth Century"/>
                    <a:cs typeface="Twentieth Century"/>
                    <a:sym typeface="Twentieth Century"/>
                  </a:rPr>
                  <a:t>Welcome Week Schedule for Execs</a:t>
                </a:r>
                <a:endParaRPr lang="en-US" sz="2000" dirty="0">
                  <a:solidFill>
                    <a:schemeClr val="bg1"/>
                  </a:solidFill>
                  <a:latin typeface="Montserrat Medium" panose="00000600000000000000" pitchFamily="2" charset="0"/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9592A7-FEA7-C56B-7A36-0571B8D1F3BC}"/>
                  </a:ext>
                </a:extLst>
              </p:cNvPr>
              <p:cNvSpPr txBox="1"/>
              <p:nvPr/>
            </p:nvSpPr>
            <p:spPr>
              <a:xfrm>
                <a:off x="10086975" y="11886127"/>
                <a:ext cx="495379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dirty="0">
                    <a:solidFill>
                      <a:schemeClr val="bg1"/>
                    </a:solidFill>
                    <a:latin typeface="Montserrat Medium" panose="00000600000000000000" pitchFamily="2" charset="0"/>
                    <a:ea typeface="Twentieth Century"/>
                    <a:cs typeface="Twentieth Century"/>
                    <a:sym typeface="Twentieth Century"/>
                  </a:rPr>
                  <a:t>Welcome Teams (TBD)</a:t>
                </a:r>
                <a:endParaRPr lang="en-US" sz="2000" dirty="0">
                  <a:solidFill>
                    <a:schemeClr val="bg1"/>
                  </a:solidFill>
                  <a:latin typeface="Montserrat Medium" panose="00000600000000000000" pitchFamily="2" charset="0"/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5272D019-B8F9-D981-C0E5-374CC3D24CE9}"/>
                  </a:ext>
                </a:extLst>
              </p:cNvPr>
              <p:cNvSpPr txBox="1"/>
              <p:nvPr/>
            </p:nvSpPr>
            <p:spPr>
              <a:xfrm>
                <a:off x="17059275" y="11686102"/>
                <a:ext cx="4714875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dirty="0">
                    <a:solidFill>
                      <a:schemeClr val="bg1"/>
                    </a:solidFill>
                    <a:latin typeface="Montserrat Medium" panose="00000600000000000000" pitchFamily="2" charset="0"/>
                    <a:ea typeface="Twentieth Century"/>
                    <a:cs typeface="Twentieth Century"/>
                    <a:sym typeface="Twentieth Century"/>
                  </a:rPr>
                  <a:t>Acquired Co. Facility Employees</a:t>
                </a:r>
                <a:endParaRPr lang="en-US" sz="2000" dirty="0">
                  <a:solidFill>
                    <a:schemeClr val="bg1"/>
                  </a:solidFill>
                  <a:latin typeface="Montserrat Medium" panose="00000600000000000000" pitchFamily="2" charset="0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56BF158-3BF2-8D62-D8DF-DB9C7952BF14}"/>
                  </a:ext>
                </a:extLst>
              </p:cNvPr>
              <p:cNvSpPr txBox="1"/>
              <p:nvPr/>
            </p:nvSpPr>
            <p:spPr>
              <a:xfrm>
                <a:off x="6961985" y="11839989"/>
                <a:ext cx="226774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solidFill>
                    <a:schemeClr val="bg1"/>
                  </a:solidFill>
                  <a:latin typeface="Montserrat SemiBold" panose="00000700000000000000" pitchFamily="2" charset="0"/>
                </a:endParaRPr>
              </a:p>
            </p:txBody>
          </p:sp>
        </p:grp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6CBECAAE-9D8B-DE79-B1A3-5BC6E81B00C1}"/>
              </a:ext>
            </a:extLst>
          </p:cNvPr>
          <p:cNvSpPr txBox="1"/>
          <p:nvPr/>
        </p:nvSpPr>
        <p:spPr>
          <a:xfrm>
            <a:off x="23229632" y="12830272"/>
            <a:ext cx="5859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dirty="0">
                <a:solidFill>
                  <a:srgbClr val="2F2F87"/>
                </a:solidFill>
                <a:latin typeface="Montserrat Medium" panose="00000600000000000000" pitchFamily="2" charset="0"/>
              </a:rPr>
              <a:t>03</a:t>
            </a:r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E3678643-6CC4-6815-2B51-46FBA9C5BEF0}"/>
              </a:ext>
            </a:extLst>
          </p:cNvPr>
          <p:cNvSpPr txBox="1">
            <a:spLocks/>
          </p:cNvSpPr>
          <p:nvPr/>
        </p:nvSpPr>
        <p:spPr>
          <a:xfrm>
            <a:off x="568425" y="12891827"/>
            <a:ext cx="571658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kern="1200" dirty="0"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2000" dirty="0">
              <a:effectLst/>
              <a:latin typeface="Montserrat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412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7D0E302-3EC4-983A-F00F-D456A4622BC7}"/>
              </a:ext>
            </a:extLst>
          </p:cNvPr>
          <p:cNvGrpSpPr/>
          <p:nvPr/>
        </p:nvGrpSpPr>
        <p:grpSpPr>
          <a:xfrm>
            <a:off x="1457329" y="892801"/>
            <a:ext cx="18287996" cy="1291131"/>
            <a:chOff x="1457329" y="1892926"/>
            <a:chExt cx="18287996" cy="1291131"/>
          </a:xfrm>
        </p:grpSpPr>
        <p:sp>
          <p:nvSpPr>
            <p:cNvPr id="3" name="TextBox 1"/>
            <p:cNvSpPr txBox="1"/>
            <p:nvPr/>
          </p:nvSpPr>
          <p:spPr>
            <a:xfrm>
              <a:off x="1457329" y="1892926"/>
              <a:ext cx="18287996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hangingPunct="0">
                <a:lnSpc>
                  <a:spcPct val="100000"/>
                </a:lnSpc>
              </a:pPr>
              <a:r>
                <a:rPr lang="en-US" sz="7200" dirty="0">
                  <a:solidFill>
                    <a:srgbClr val="2F2F87"/>
                  </a:solidFill>
                  <a:latin typeface="Montserrat Black" panose="00000A00000000000000" pitchFamily="2" charset="0"/>
                </a:rPr>
                <a:t>DAY 1 DELIVERABLES - COLLATERAL</a:t>
              </a:r>
              <a:endParaRPr lang="en-US" altLang="zh-CN" sz="7200" spc="544" dirty="0">
                <a:solidFill>
                  <a:srgbClr val="2F2F87"/>
                </a:solidFill>
                <a:latin typeface="Montserrat Black" panose="00000A00000000000000" pitchFamily="2" charset="0"/>
                <a:ea typeface="Futura" panose="02020800000000000000" pitchFamily="18" charset="0"/>
                <a:cs typeface="Futura" panose="02020800000000000000" pitchFamily="18" charset="0"/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E5E0178-82EE-961A-7791-A8CC365B15E2}"/>
                </a:ext>
              </a:extLst>
            </p:cNvPr>
            <p:cNvCxnSpPr>
              <a:cxnSpLocks/>
            </p:cNvCxnSpPr>
            <p:nvPr/>
          </p:nvCxnSpPr>
          <p:spPr>
            <a:xfrm>
              <a:off x="1457329" y="3184057"/>
              <a:ext cx="2771771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5AE2D4-0252-956B-2BE6-6ECE8E4CD2DD}"/>
              </a:ext>
            </a:extLst>
          </p:cNvPr>
          <p:cNvCxnSpPr>
            <a:cxnSpLocks/>
          </p:cNvCxnSpPr>
          <p:nvPr/>
        </p:nvCxnSpPr>
        <p:spPr>
          <a:xfrm flipV="1">
            <a:off x="1457329" y="2325289"/>
            <a:ext cx="10372721" cy="41779"/>
          </a:xfrm>
          <a:prstGeom prst="line">
            <a:avLst/>
          </a:prstGeom>
          <a:ln w="57150">
            <a:solidFill>
              <a:srgbClr val="2F2F87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6B5C608-2543-44A7-B467-44DE1A9FF571}"/>
              </a:ext>
            </a:extLst>
          </p:cNvPr>
          <p:cNvSpPr/>
          <p:nvPr/>
        </p:nvSpPr>
        <p:spPr>
          <a:xfrm>
            <a:off x="1457329" y="2909173"/>
            <a:ext cx="21631271" cy="893467"/>
          </a:xfrm>
          <a:prstGeom prst="rect">
            <a:avLst/>
          </a:prstGeom>
          <a:solidFill>
            <a:srgbClr val="2F2F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CB0D1C-2018-E8E7-673D-38A23A028EFF}"/>
              </a:ext>
            </a:extLst>
          </p:cNvPr>
          <p:cNvSpPr txBox="1"/>
          <p:nvPr/>
        </p:nvSpPr>
        <p:spPr>
          <a:xfrm>
            <a:off x="1770858" y="3032740"/>
            <a:ext cx="49537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u="none" strike="noStrike" cap="none" dirty="0">
                <a:solidFill>
                  <a:schemeClr val="bg1"/>
                </a:solidFill>
                <a:latin typeface="Montserrat SemiBold" panose="00000700000000000000" pitchFamily="2" charset="0"/>
                <a:ea typeface="Arial"/>
                <a:cs typeface="Arial"/>
                <a:sym typeface="Arial"/>
              </a:rPr>
              <a:t>Deliverable</a:t>
            </a:r>
            <a:endParaRPr lang="en-US" sz="2800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7E66FA-EB04-EE3E-C506-8B20DE51E7A7}"/>
              </a:ext>
            </a:extLst>
          </p:cNvPr>
          <p:cNvSpPr txBox="1"/>
          <p:nvPr/>
        </p:nvSpPr>
        <p:spPr>
          <a:xfrm>
            <a:off x="10086975" y="3032740"/>
            <a:ext cx="49537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bg1"/>
                </a:solidFill>
                <a:latin typeface="Montserrat SemiBold" panose="00000700000000000000" pitchFamily="2" charset="0"/>
                <a:ea typeface="Arial"/>
                <a:cs typeface="Arial"/>
                <a:sym typeface="Arial"/>
              </a:rPr>
              <a:t>Spokesperson</a:t>
            </a:r>
            <a:endParaRPr lang="en-US" sz="2800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B3EEC5-BF2B-6F34-26EC-6941E6042585}"/>
              </a:ext>
            </a:extLst>
          </p:cNvPr>
          <p:cNvSpPr txBox="1"/>
          <p:nvPr/>
        </p:nvSpPr>
        <p:spPr>
          <a:xfrm>
            <a:off x="17117215" y="3032740"/>
            <a:ext cx="24852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bg1"/>
                </a:solidFill>
                <a:latin typeface="Montserrat SemiBold" panose="00000700000000000000" pitchFamily="2" charset="0"/>
                <a:ea typeface="Arial"/>
                <a:cs typeface="Arial"/>
                <a:sym typeface="Arial"/>
              </a:rPr>
              <a:t>Audience</a:t>
            </a:r>
            <a:endParaRPr lang="en-US" sz="2800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86919BF-84E3-2371-C3DE-CE1EAA5425D5}"/>
              </a:ext>
            </a:extLst>
          </p:cNvPr>
          <p:cNvSpPr/>
          <p:nvPr/>
        </p:nvSpPr>
        <p:spPr>
          <a:xfrm>
            <a:off x="1457329" y="3859788"/>
            <a:ext cx="21631271" cy="1569462"/>
          </a:xfrm>
          <a:prstGeom prst="rect">
            <a:avLst/>
          </a:prstGeom>
          <a:solidFill>
            <a:srgbClr val="5555C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D49F5FB-BB64-4172-5C62-2A2AA2F963C0}"/>
              </a:ext>
            </a:extLst>
          </p:cNvPr>
          <p:cNvSpPr txBox="1"/>
          <p:nvPr/>
        </p:nvSpPr>
        <p:spPr>
          <a:xfrm>
            <a:off x="1770858" y="4368622"/>
            <a:ext cx="38488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dirty="0">
                <a:solidFill>
                  <a:schemeClr val="bg1"/>
                </a:solidFill>
                <a:latin typeface="Montserrat Medium" panose="00000600000000000000" pitchFamily="2" charset="0"/>
                <a:ea typeface="Twentieth Century"/>
                <a:cs typeface="Twentieth Century"/>
                <a:sym typeface="Twentieth Century"/>
              </a:rPr>
              <a:t>Resource Guide</a:t>
            </a:r>
            <a:endParaRPr lang="en-US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6C5C610-5CE5-2FFE-62B0-17377303ECD9}"/>
              </a:ext>
            </a:extLst>
          </p:cNvPr>
          <p:cNvSpPr txBox="1"/>
          <p:nvPr/>
        </p:nvSpPr>
        <p:spPr>
          <a:xfrm>
            <a:off x="10086975" y="4368622"/>
            <a:ext cx="49537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bg1"/>
                </a:solidFill>
                <a:latin typeface="Montserrat Medium" panose="00000600000000000000" pitchFamily="2" charset="0"/>
                <a:ea typeface="Twentieth Century"/>
                <a:cs typeface="Twentieth Century"/>
                <a:sym typeface="Twentieth Century"/>
              </a:rPr>
              <a:t>N/A (Hosted on Intranet)</a:t>
            </a:r>
            <a:endParaRPr lang="en-US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32BDFD2-661C-2B8B-DD5B-FB372A1910DC}"/>
              </a:ext>
            </a:extLst>
          </p:cNvPr>
          <p:cNvSpPr txBox="1"/>
          <p:nvPr/>
        </p:nvSpPr>
        <p:spPr>
          <a:xfrm>
            <a:off x="17059275" y="3939997"/>
            <a:ext cx="555386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bg1"/>
                </a:solidFill>
                <a:latin typeface="Montserrat Medium" panose="00000600000000000000" pitchFamily="2" charset="0"/>
                <a:ea typeface="Twentieth Century"/>
                <a:cs typeface="Twentieth Century"/>
                <a:sym typeface="Twentieth Century"/>
              </a:rPr>
              <a:t>All Acquired Co. Employees (primarily salaried, but universally accessible)</a:t>
            </a:r>
            <a:endParaRPr lang="en-US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BAFEB1-E41B-DA42-856E-9A1E89D94A88}"/>
              </a:ext>
            </a:extLst>
          </p:cNvPr>
          <p:cNvSpPr/>
          <p:nvPr/>
        </p:nvSpPr>
        <p:spPr>
          <a:xfrm>
            <a:off x="1457329" y="5491917"/>
            <a:ext cx="21631271" cy="1569462"/>
          </a:xfrm>
          <a:prstGeom prst="rect">
            <a:avLst/>
          </a:prstGeom>
          <a:solidFill>
            <a:srgbClr val="2F2F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67E907-AE03-4D94-FB88-7C0C4991193E}"/>
              </a:ext>
            </a:extLst>
          </p:cNvPr>
          <p:cNvSpPr txBox="1"/>
          <p:nvPr/>
        </p:nvSpPr>
        <p:spPr>
          <a:xfrm>
            <a:off x="1770858" y="5800726"/>
            <a:ext cx="38488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dirty="0">
                <a:solidFill>
                  <a:schemeClr val="bg1"/>
                </a:solidFill>
                <a:latin typeface="Montserrat Medium" panose="00000600000000000000" pitchFamily="2" charset="0"/>
                <a:ea typeface="Twentieth Century"/>
                <a:cs typeface="Twentieth Century"/>
                <a:sym typeface="Twentieth Century"/>
              </a:rPr>
              <a:t>Day 1 Video Message</a:t>
            </a:r>
            <a:endParaRPr lang="en-US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B0CC81-FF2A-1438-0A17-44012BB13F61}"/>
              </a:ext>
            </a:extLst>
          </p:cNvPr>
          <p:cNvSpPr txBox="1"/>
          <p:nvPr/>
        </p:nvSpPr>
        <p:spPr>
          <a:xfrm>
            <a:off x="17059275" y="5800726"/>
            <a:ext cx="47148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bg1"/>
                </a:solidFill>
                <a:latin typeface="Montserrat Medium" panose="00000600000000000000" pitchFamily="2" charset="0"/>
                <a:ea typeface="Twentieth Century"/>
                <a:cs typeface="Twentieth Century"/>
                <a:sym typeface="Twentieth Century"/>
              </a:rPr>
              <a:t>All Acquired Co. employees</a:t>
            </a:r>
            <a:endParaRPr lang="en-US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14F53E9-DE89-A23C-87B5-ED71EB3F33CA}"/>
              </a:ext>
            </a:extLst>
          </p:cNvPr>
          <p:cNvSpPr/>
          <p:nvPr/>
        </p:nvSpPr>
        <p:spPr>
          <a:xfrm>
            <a:off x="1457329" y="7118529"/>
            <a:ext cx="21631271" cy="2294850"/>
          </a:xfrm>
          <a:prstGeom prst="rect">
            <a:avLst/>
          </a:prstGeom>
          <a:solidFill>
            <a:srgbClr val="5555C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597670-B1F2-CEEB-E89B-242C1B16F153}"/>
              </a:ext>
            </a:extLst>
          </p:cNvPr>
          <p:cNvSpPr txBox="1"/>
          <p:nvPr/>
        </p:nvSpPr>
        <p:spPr>
          <a:xfrm>
            <a:off x="1806580" y="7249250"/>
            <a:ext cx="3848892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dirty="0">
                <a:solidFill>
                  <a:schemeClr val="bg1"/>
                </a:solidFill>
                <a:latin typeface="Montserrat Medium" panose="00000600000000000000" pitchFamily="2" charset="0"/>
                <a:ea typeface="Twentieth Century"/>
                <a:cs typeface="Twentieth Century"/>
                <a:sym typeface="Twentieth Century"/>
              </a:rPr>
              <a:t>Day 1 Newsletter</a:t>
            </a:r>
            <a:endParaRPr lang="en-US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chemeClr val="bg1"/>
                </a:solidFill>
                <a:latin typeface="Montserrat Medium" panose="00000600000000000000" pitchFamily="2" charset="0"/>
                <a:ea typeface="Twentieth Century"/>
                <a:cs typeface="Twentieth Century"/>
                <a:sym typeface="Twentieth Century"/>
              </a:rPr>
              <a:t>Leader letter</a:t>
            </a:r>
            <a:endParaRPr lang="en-US" sz="2400" dirty="0">
              <a:solidFill>
                <a:schemeClr val="bg1"/>
              </a:solidFill>
              <a:latin typeface="Montserrat Medium" panose="00000600000000000000" pitchFamily="2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chemeClr val="bg1"/>
                </a:solidFill>
                <a:latin typeface="Montserrat Medium" panose="00000600000000000000" pitchFamily="2" charset="0"/>
                <a:ea typeface="Twentieth Century"/>
                <a:cs typeface="Twentieth Century"/>
                <a:sym typeface="Twentieth Century"/>
              </a:rPr>
              <a:t>Org News</a:t>
            </a:r>
            <a:endParaRPr lang="en-US" sz="2400" dirty="0">
              <a:solidFill>
                <a:schemeClr val="bg1"/>
              </a:solidFill>
              <a:latin typeface="Montserrat Medium" panose="00000600000000000000" pitchFamily="2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chemeClr val="bg1"/>
                </a:solidFill>
                <a:latin typeface="Montserrat Medium" panose="00000600000000000000" pitchFamily="2" charset="0"/>
                <a:ea typeface="Twentieth Century"/>
                <a:cs typeface="Twentieth Century"/>
                <a:sym typeface="Twentieth Century"/>
              </a:rPr>
              <a:t>FAQs</a:t>
            </a:r>
            <a:endParaRPr lang="en-US" sz="2400" dirty="0">
              <a:solidFill>
                <a:schemeClr val="bg1"/>
              </a:solidFill>
              <a:latin typeface="Montserrat Medium" panose="00000600000000000000" pitchFamily="2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chemeClr val="bg1"/>
                </a:solidFill>
                <a:latin typeface="Montserrat Medium" panose="00000600000000000000" pitchFamily="2" charset="0"/>
                <a:ea typeface="Twentieth Century"/>
                <a:cs typeface="Twentieth Century"/>
                <a:sym typeface="Twentieth Century"/>
              </a:rPr>
              <a:t>Other</a:t>
            </a:r>
            <a:endParaRPr lang="en-US" sz="24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2A815EF-803E-2881-0E62-DAF2D7441ACD}"/>
              </a:ext>
            </a:extLst>
          </p:cNvPr>
          <p:cNvGrpSpPr/>
          <p:nvPr/>
        </p:nvGrpSpPr>
        <p:grpSpPr>
          <a:xfrm>
            <a:off x="1457329" y="9459516"/>
            <a:ext cx="21631271" cy="3202881"/>
            <a:chOff x="1457329" y="8745141"/>
            <a:chExt cx="21631271" cy="3202881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0B9577B-99F3-35E9-C788-5F7970E987C9}"/>
                </a:ext>
              </a:extLst>
            </p:cNvPr>
            <p:cNvSpPr/>
            <p:nvPr/>
          </p:nvSpPr>
          <p:spPr>
            <a:xfrm>
              <a:off x="1457329" y="8745141"/>
              <a:ext cx="21631271" cy="1569462"/>
            </a:xfrm>
            <a:prstGeom prst="rect">
              <a:avLst/>
            </a:prstGeom>
            <a:solidFill>
              <a:srgbClr val="2F2F8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460A901-4EAB-E72B-2EE8-AF2287515F63}"/>
                </a:ext>
              </a:extLst>
            </p:cNvPr>
            <p:cNvSpPr txBox="1"/>
            <p:nvPr/>
          </p:nvSpPr>
          <p:spPr>
            <a:xfrm>
              <a:off x="1770857" y="9053950"/>
              <a:ext cx="4714875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Day 1/Welcome Week Leader “Stump Speech”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F007A5B-202E-51FD-C1A6-D9B9D19C315B}"/>
                </a:ext>
              </a:extLst>
            </p:cNvPr>
            <p:cNvSpPr txBox="1"/>
            <p:nvPr/>
          </p:nvSpPr>
          <p:spPr>
            <a:xfrm>
              <a:off x="10086975" y="8831412"/>
              <a:ext cx="4953792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All Acquirer Senior Leaders &amp; Welcome Week Teams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733B355-8360-3FF5-BE84-5F775102DC94}"/>
                </a:ext>
              </a:extLst>
            </p:cNvPr>
            <p:cNvSpPr txBox="1"/>
            <p:nvPr/>
          </p:nvSpPr>
          <p:spPr>
            <a:xfrm>
              <a:off x="17059275" y="9025375"/>
              <a:ext cx="5553867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Acq. Co. employees (this may be tailored by business unit)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49BCEBB-E50D-F029-239B-7793EC924C30}"/>
                </a:ext>
              </a:extLst>
            </p:cNvPr>
            <p:cNvSpPr txBox="1"/>
            <p:nvPr/>
          </p:nvSpPr>
          <p:spPr>
            <a:xfrm>
              <a:off x="6961985" y="9179262"/>
              <a:ext cx="22677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800" dirty="0">
                <a:solidFill>
                  <a:schemeClr val="bg1"/>
                </a:solidFill>
                <a:latin typeface="Montserrat SemiBold" panose="00000700000000000000" pitchFamily="2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585A090-9106-A896-3DED-0DC15C1357D2}"/>
                </a:ext>
              </a:extLst>
            </p:cNvPr>
            <p:cNvSpPr/>
            <p:nvPr/>
          </p:nvSpPr>
          <p:spPr>
            <a:xfrm>
              <a:off x="1457329" y="10378560"/>
              <a:ext cx="21631271" cy="1569462"/>
            </a:xfrm>
            <a:prstGeom prst="rect">
              <a:avLst/>
            </a:prstGeom>
            <a:solidFill>
              <a:srgbClr val="5555C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73ABD46-FD77-6BD9-C7EE-7012A1EB7E85}"/>
                </a:ext>
              </a:extLst>
            </p:cNvPr>
            <p:cNvSpPr txBox="1"/>
            <p:nvPr/>
          </p:nvSpPr>
          <p:spPr>
            <a:xfrm>
              <a:off x="10086975" y="10658794"/>
              <a:ext cx="495379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bg1"/>
                  </a:solidFill>
                  <a:latin typeface="Montserrat Medium" panose="00000600000000000000" pitchFamily="2" charset="0"/>
                  <a:sym typeface="Twentieth Century"/>
                </a:rPr>
                <a:t>N/A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C321A0C-4530-C9EF-B2F4-1E1524D0087E}"/>
                </a:ext>
              </a:extLst>
            </p:cNvPr>
            <p:cNvSpPr txBox="1"/>
            <p:nvPr/>
          </p:nvSpPr>
          <p:spPr>
            <a:xfrm>
              <a:off x="17059275" y="10858819"/>
              <a:ext cx="471487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bg1"/>
                  </a:solidFill>
                  <a:latin typeface="Montserrat Medium" panose="00000600000000000000" pitchFamily="2" charset="0"/>
                  <a:ea typeface="Twentieth Century"/>
                  <a:cs typeface="Twentieth Century"/>
                  <a:sym typeface="Twentieth Century"/>
                </a:rPr>
                <a:t>Facilities</a:t>
              </a: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8CF361A-EA7B-B57A-8672-86994A947146}"/>
                </a:ext>
              </a:extLst>
            </p:cNvPr>
            <p:cNvSpPr txBox="1"/>
            <p:nvPr/>
          </p:nvSpPr>
          <p:spPr>
            <a:xfrm>
              <a:off x="6961985" y="10812681"/>
              <a:ext cx="226774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000" dirty="0">
                <a:solidFill>
                  <a:schemeClr val="bg1"/>
                </a:solidFill>
                <a:latin typeface="Montserrat Medium" panose="00000600000000000000" pitchFamily="2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C6FE21A-FDC5-25CC-C7C6-6E0CF4AD04D0}"/>
              </a:ext>
            </a:extLst>
          </p:cNvPr>
          <p:cNvSpPr txBox="1"/>
          <p:nvPr/>
        </p:nvSpPr>
        <p:spPr>
          <a:xfrm>
            <a:off x="17059275" y="7770238"/>
            <a:ext cx="47148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bg1"/>
                </a:solidFill>
                <a:latin typeface="Montserrat Medium" panose="00000600000000000000" pitchFamily="2" charset="0"/>
                <a:ea typeface="Twentieth Century"/>
                <a:cs typeface="Twentieth Century"/>
                <a:sym typeface="Twentieth Century"/>
              </a:rPr>
              <a:t>All Acquired Co. employees</a:t>
            </a:r>
            <a:endParaRPr lang="en-US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07AED7B-A92E-AB19-3347-E951ED096626}"/>
              </a:ext>
            </a:extLst>
          </p:cNvPr>
          <p:cNvSpPr txBox="1"/>
          <p:nvPr/>
        </p:nvSpPr>
        <p:spPr>
          <a:xfrm>
            <a:off x="1770858" y="11258869"/>
            <a:ext cx="3848892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dirty="0">
                <a:solidFill>
                  <a:schemeClr val="bg1"/>
                </a:solidFill>
                <a:latin typeface="Montserrat Medium" panose="00000600000000000000" pitchFamily="2" charset="0"/>
                <a:ea typeface="Twentieth Century"/>
                <a:cs typeface="Twentieth Century"/>
                <a:sym typeface="Twentieth Century"/>
              </a:rPr>
              <a:t>Signage Templates </a:t>
            </a:r>
            <a:endParaRPr lang="en-US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chemeClr val="bg1"/>
                </a:solidFill>
                <a:latin typeface="Montserrat Medium" panose="00000600000000000000" pitchFamily="2" charset="0"/>
                <a:ea typeface="Twentieth Century"/>
                <a:cs typeface="Twentieth Century"/>
                <a:sym typeface="Twentieth Century"/>
              </a:rPr>
              <a:t>Safety</a:t>
            </a:r>
            <a:endParaRPr lang="en-US" sz="2400" dirty="0">
              <a:solidFill>
                <a:schemeClr val="bg1"/>
              </a:solidFill>
              <a:latin typeface="Montserrat Medium" panose="00000600000000000000" pitchFamily="2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chemeClr val="bg1"/>
                </a:solidFill>
                <a:latin typeface="Montserrat Medium" panose="00000600000000000000" pitchFamily="2" charset="0"/>
                <a:ea typeface="Twentieth Century"/>
                <a:cs typeface="Twentieth Century"/>
                <a:sym typeface="Twentieth Century"/>
              </a:rPr>
              <a:t>Other TBD</a:t>
            </a:r>
            <a:endParaRPr lang="en-US" sz="24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F0807B6-5996-B80E-4EF8-1A8B6A13C6A3}"/>
              </a:ext>
            </a:extLst>
          </p:cNvPr>
          <p:cNvSpPr txBox="1"/>
          <p:nvPr/>
        </p:nvSpPr>
        <p:spPr>
          <a:xfrm>
            <a:off x="10086975" y="5926038"/>
            <a:ext cx="22677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bg1"/>
                </a:solidFill>
                <a:latin typeface="Montserrat SemiBold" panose="00000700000000000000" pitchFamily="2" charset="0"/>
                <a:ea typeface="Arial"/>
                <a:cs typeface="Arial"/>
                <a:sym typeface="Arial"/>
              </a:rPr>
              <a:t>TBD</a:t>
            </a:r>
            <a:endParaRPr lang="en-US" sz="2800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626B658-BE5D-583D-E31B-BF8140B89C1E}"/>
              </a:ext>
            </a:extLst>
          </p:cNvPr>
          <p:cNvSpPr txBox="1"/>
          <p:nvPr/>
        </p:nvSpPr>
        <p:spPr>
          <a:xfrm>
            <a:off x="10086975" y="7895550"/>
            <a:ext cx="22677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bg1"/>
                </a:solidFill>
                <a:latin typeface="Montserrat SemiBold" panose="00000700000000000000" pitchFamily="2" charset="0"/>
                <a:ea typeface="Arial"/>
                <a:cs typeface="Arial"/>
                <a:sym typeface="Arial"/>
              </a:rPr>
              <a:t>TBD</a:t>
            </a:r>
            <a:endParaRPr lang="en-US" sz="2800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B4A71D1-2307-A200-B9B0-6B4FD6B1C1AF}"/>
              </a:ext>
            </a:extLst>
          </p:cNvPr>
          <p:cNvSpPr txBox="1"/>
          <p:nvPr/>
        </p:nvSpPr>
        <p:spPr>
          <a:xfrm>
            <a:off x="23229632" y="12830272"/>
            <a:ext cx="5859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dirty="0">
                <a:solidFill>
                  <a:srgbClr val="2F2F87"/>
                </a:solidFill>
                <a:latin typeface="Montserrat Medium" panose="00000600000000000000" pitchFamily="2" charset="0"/>
              </a:rPr>
              <a:t>04</a:t>
            </a:r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A12C03CF-15CA-0F61-A6CB-7790863F2A6F}"/>
              </a:ext>
            </a:extLst>
          </p:cNvPr>
          <p:cNvSpPr txBox="1">
            <a:spLocks/>
          </p:cNvSpPr>
          <p:nvPr/>
        </p:nvSpPr>
        <p:spPr>
          <a:xfrm>
            <a:off x="568425" y="12891827"/>
            <a:ext cx="571658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kern="1200" dirty="0"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2000" dirty="0">
              <a:effectLst/>
              <a:latin typeface="Montserrat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939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7D0E302-3EC4-983A-F00F-D456A4622BC7}"/>
              </a:ext>
            </a:extLst>
          </p:cNvPr>
          <p:cNvGrpSpPr/>
          <p:nvPr/>
        </p:nvGrpSpPr>
        <p:grpSpPr>
          <a:xfrm>
            <a:off x="1457328" y="892801"/>
            <a:ext cx="20682235" cy="1291131"/>
            <a:chOff x="1457328" y="1892926"/>
            <a:chExt cx="20682235" cy="1291131"/>
          </a:xfrm>
        </p:grpSpPr>
        <p:sp>
          <p:nvSpPr>
            <p:cNvPr id="3" name="TextBox 1"/>
            <p:cNvSpPr txBox="1"/>
            <p:nvPr/>
          </p:nvSpPr>
          <p:spPr>
            <a:xfrm>
              <a:off x="1457328" y="1892926"/>
              <a:ext cx="206822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hangingPunct="0">
                <a:lnSpc>
                  <a:spcPct val="100000"/>
                </a:lnSpc>
              </a:pPr>
              <a:r>
                <a:rPr lang="en-US" sz="7200" dirty="0">
                  <a:solidFill>
                    <a:srgbClr val="2F2F87"/>
                  </a:solidFill>
                  <a:latin typeface="Montserrat Black" panose="00000A00000000000000" pitchFamily="2" charset="0"/>
                </a:rPr>
                <a:t>DAY 1 MESSAGING</a:t>
              </a:r>
              <a:endParaRPr lang="en-US" altLang="zh-CN" sz="7200" spc="544" dirty="0">
                <a:solidFill>
                  <a:srgbClr val="2F2F87"/>
                </a:solidFill>
                <a:latin typeface="Montserrat Black" panose="00000A00000000000000" pitchFamily="2" charset="0"/>
                <a:ea typeface="Futura" panose="02020800000000000000" pitchFamily="18" charset="0"/>
                <a:cs typeface="Futura" panose="02020800000000000000" pitchFamily="18" charset="0"/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E5E0178-82EE-961A-7791-A8CC365B15E2}"/>
                </a:ext>
              </a:extLst>
            </p:cNvPr>
            <p:cNvCxnSpPr>
              <a:cxnSpLocks/>
            </p:cNvCxnSpPr>
            <p:nvPr/>
          </p:nvCxnSpPr>
          <p:spPr>
            <a:xfrm>
              <a:off x="1457329" y="3184057"/>
              <a:ext cx="2771771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5AE2D4-0252-956B-2BE6-6ECE8E4CD2DD}"/>
              </a:ext>
            </a:extLst>
          </p:cNvPr>
          <p:cNvCxnSpPr>
            <a:cxnSpLocks/>
          </p:cNvCxnSpPr>
          <p:nvPr/>
        </p:nvCxnSpPr>
        <p:spPr>
          <a:xfrm flipV="1">
            <a:off x="1457329" y="2330974"/>
            <a:ext cx="8961289" cy="36094"/>
          </a:xfrm>
          <a:prstGeom prst="line">
            <a:avLst/>
          </a:prstGeom>
          <a:ln w="57150">
            <a:solidFill>
              <a:srgbClr val="2F2F87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BFBBCF46-BAA0-DFF8-E335-182835D541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18836" y="4901583"/>
            <a:ext cx="6946328" cy="694632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AB1D5B0-8CE0-2CF5-BB45-E55DBC5A8B5D}"/>
              </a:ext>
            </a:extLst>
          </p:cNvPr>
          <p:cNvSpPr txBox="1"/>
          <p:nvPr/>
        </p:nvSpPr>
        <p:spPr>
          <a:xfrm>
            <a:off x="3771900" y="10306588"/>
            <a:ext cx="472499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2F2F87"/>
                </a:solidFill>
                <a:latin typeface="Montserrat Medium" panose="00000600000000000000" pitchFamily="2" charset="0"/>
                <a:ea typeface="Arial"/>
                <a:cs typeface="Arial"/>
                <a:sym typeface="Arial"/>
              </a:rPr>
              <a:t>“What’s happening? How am I affected?”</a:t>
            </a:r>
            <a:endParaRPr lang="en-US" sz="2400" dirty="0">
              <a:solidFill>
                <a:srgbClr val="2F2F87"/>
              </a:solidFill>
              <a:latin typeface="Montserrat Medium" panose="000006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B91711A-403D-CE24-1A9B-A0C8905840D7}"/>
              </a:ext>
            </a:extLst>
          </p:cNvPr>
          <p:cNvSpPr txBox="1"/>
          <p:nvPr/>
        </p:nvSpPr>
        <p:spPr>
          <a:xfrm>
            <a:off x="15629930" y="10306588"/>
            <a:ext cx="60299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2F2F87"/>
                </a:solidFill>
                <a:latin typeface="Montserrat Medium" panose="00000600000000000000" pitchFamily="2" charset="0"/>
                <a:ea typeface="Arial"/>
                <a:cs typeface="Arial"/>
                <a:sym typeface="Arial"/>
              </a:rPr>
              <a:t>“What does this company stand for? Do I want to work here?”</a:t>
            </a:r>
            <a:endParaRPr lang="en-US" sz="2400" dirty="0">
              <a:solidFill>
                <a:srgbClr val="2F2F87"/>
              </a:solidFill>
              <a:latin typeface="Montserrat Medium" panose="000006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62C0898-8E32-E891-27A7-F37AEDF36C2C}"/>
              </a:ext>
            </a:extLst>
          </p:cNvPr>
          <p:cNvSpPr txBox="1"/>
          <p:nvPr/>
        </p:nvSpPr>
        <p:spPr>
          <a:xfrm>
            <a:off x="9705677" y="3513560"/>
            <a:ext cx="497264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2F2F87"/>
                </a:solidFill>
                <a:latin typeface="Montserrat Medium" panose="00000600000000000000" pitchFamily="2" charset="0"/>
                <a:ea typeface="Arial"/>
                <a:cs typeface="Arial"/>
                <a:sym typeface="Arial"/>
              </a:rPr>
              <a:t>“Who’s who? How do I get things done?”</a:t>
            </a:r>
            <a:endParaRPr lang="en-US" sz="3200" dirty="0">
              <a:solidFill>
                <a:srgbClr val="2F2F87"/>
              </a:solidFill>
              <a:latin typeface="Montserrat Medium" panose="000006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E226D16-7D3F-5ED6-6C0A-F1383998DADE}"/>
              </a:ext>
            </a:extLst>
          </p:cNvPr>
          <p:cNvSpPr txBox="1"/>
          <p:nvPr/>
        </p:nvSpPr>
        <p:spPr>
          <a:xfrm>
            <a:off x="10224047" y="6441694"/>
            <a:ext cx="2263228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2800" dirty="0">
                <a:solidFill>
                  <a:schemeClr val="bg1"/>
                </a:solidFill>
                <a:latin typeface="Montserrat SemiBold" panose="00000700000000000000" pitchFamily="2" charset="0"/>
                <a:ea typeface="Arial"/>
                <a:cs typeface="Arial"/>
                <a:sym typeface="Arial"/>
              </a:rPr>
              <a:t>Functional</a:t>
            </a:r>
            <a:endParaRPr lang="en-US" sz="2800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9739CD7-93A3-6384-FF03-96CFBC7BD86D}"/>
              </a:ext>
            </a:extLst>
          </p:cNvPr>
          <p:cNvSpPr txBox="1"/>
          <p:nvPr/>
        </p:nvSpPr>
        <p:spPr>
          <a:xfrm>
            <a:off x="9705677" y="9582546"/>
            <a:ext cx="2781598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2800" dirty="0">
                <a:solidFill>
                  <a:schemeClr val="bg1"/>
                </a:solidFill>
                <a:latin typeface="Montserrat SemiBold" panose="00000700000000000000" pitchFamily="2" charset="0"/>
                <a:ea typeface="Arial"/>
                <a:cs typeface="Arial"/>
                <a:sym typeface="Arial"/>
              </a:rPr>
              <a:t>Transactional</a:t>
            </a:r>
            <a:endParaRPr lang="en-US" sz="2800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E33BC00-D06B-810D-76A3-0E4407C612E6}"/>
              </a:ext>
            </a:extLst>
          </p:cNvPr>
          <p:cNvSpPr txBox="1"/>
          <p:nvPr/>
        </p:nvSpPr>
        <p:spPr>
          <a:xfrm>
            <a:off x="13376821" y="8497201"/>
            <a:ext cx="1916607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2800" dirty="0">
                <a:solidFill>
                  <a:schemeClr val="bg1"/>
                </a:solidFill>
                <a:latin typeface="Montserrat SemiBold" panose="00000700000000000000" pitchFamily="2" charset="0"/>
                <a:ea typeface="Arial"/>
                <a:cs typeface="Arial"/>
                <a:sym typeface="Arial"/>
              </a:rPr>
              <a:t>Cultural</a:t>
            </a:r>
            <a:endParaRPr lang="en-US" sz="2800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72FFE21-7C48-E876-DF8E-0DB9F10F4CA8}"/>
              </a:ext>
            </a:extLst>
          </p:cNvPr>
          <p:cNvSpPr txBox="1"/>
          <p:nvPr/>
        </p:nvSpPr>
        <p:spPr>
          <a:xfrm>
            <a:off x="23229632" y="12830272"/>
            <a:ext cx="5859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dirty="0">
                <a:solidFill>
                  <a:srgbClr val="2F2F87"/>
                </a:solidFill>
                <a:latin typeface="Montserrat Medium" panose="00000600000000000000" pitchFamily="2" charset="0"/>
              </a:rPr>
              <a:t>05</a:t>
            </a:r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C55CDDE1-7F12-CFE2-C13F-3CC83A2786F8}"/>
              </a:ext>
            </a:extLst>
          </p:cNvPr>
          <p:cNvSpPr txBox="1">
            <a:spLocks/>
          </p:cNvSpPr>
          <p:nvPr/>
        </p:nvSpPr>
        <p:spPr>
          <a:xfrm>
            <a:off x="568425" y="12891827"/>
            <a:ext cx="571658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kern="1200" dirty="0"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2000" dirty="0">
              <a:effectLst/>
              <a:latin typeface="Montserrat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703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2896CB3-B24F-435F-3E9E-61144A2E5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1457328" y="892801"/>
            <a:ext cx="13497537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sz="7200" dirty="0">
                <a:solidFill>
                  <a:srgbClr val="2F2F87"/>
                </a:solidFill>
                <a:latin typeface="Montserrat Black" panose="00000A00000000000000" pitchFamily="2" charset="0"/>
              </a:rPr>
              <a:t>DAY 1 MESSAGING FEEDBACK SESSION</a:t>
            </a:r>
            <a:endParaRPr lang="en-US" altLang="zh-CN" sz="7200" spc="544" dirty="0">
              <a:solidFill>
                <a:srgbClr val="2F2F87"/>
              </a:solidFill>
              <a:latin typeface="Montserrat Black" panose="00000A00000000000000" pitchFamily="2" charset="0"/>
              <a:ea typeface="Futura" panose="02020800000000000000" pitchFamily="18" charset="0"/>
              <a:cs typeface="Futura" panose="02020800000000000000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E5E0178-82EE-961A-7791-A8CC365B15E2}"/>
              </a:ext>
            </a:extLst>
          </p:cNvPr>
          <p:cNvCxnSpPr>
            <a:cxnSpLocks/>
          </p:cNvCxnSpPr>
          <p:nvPr/>
        </p:nvCxnSpPr>
        <p:spPr>
          <a:xfrm>
            <a:off x="1457329" y="2183932"/>
            <a:ext cx="2771771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5AE2D4-0252-956B-2BE6-6ECE8E4CD2DD}"/>
              </a:ext>
            </a:extLst>
          </p:cNvPr>
          <p:cNvCxnSpPr>
            <a:cxnSpLocks/>
          </p:cNvCxnSpPr>
          <p:nvPr/>
        </p:nvCxnSpPr>
        <p:spPr>
          <a:xfrm flipV="1">
            <a:off x="1457329" y="3260037"/>
            <a:ext cx="5415419" cy="21812"/>
          </a:xfrm>
          <a:prstGeom prst="line">
            <a:avLst/>
          </a:prstGeom>
          <a:ln w="57150">
            <a:solidFill>
              <a:srgbClr val="2F2F87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5EEA803-E540-72E0-6D63-E4E5D2C35652}"/>
              </a:ext>
            </a:extLst>
          </p:cNvPr>
          <p:cNvSpPr txBox="1"/>
          <p:nvPr/>
        </p:nvSpPr>
        <p:spPr>
          <a:xfrm>
            <a:off x="23229632" y="12830272"/>
            <a:ext cx="5859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dirty="0">
                <a:solidFill>
                  <a:schemeClr val="bg1"/>
                </a:solidFill>
                <a:latin typeface="Montserrat Medium" panose="00000600000000000000" pitchFamily="2" charset="0"/>
              </a:rPr>
              <a:t>06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EE2BD2B-D3FA-BDAB-DB4D-615FEFFAA6B1}"/>
              </a:ext>
            </a:extLst>
          </p:cNvPr>
          <p:cNvGrpSpPr/>
          <p:nvPr/>
        </p:nvGrpSpPr>
        <p:grpSpPr>
          <a:xfrm>
            <a:off x="1348559" y="3686571"/>
            <a:ext cx="10382864" cy="8863105"/>
            <a:chOff x="1348559" y="4394495"/>
            <a:chExt cx="10382864" cy="88631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BA778E5-ED6C-CD76-9F4E-0B0F9215DB79}"/>
                </a:ext>
              </a:extLst>
            </p:cNvPr>
            <p:cNvSpPr txBox="1"/>
            <p:nvPr/>
          </p:nvSpPr>
          <p:spPr>
            <a:xfrm>
              <a:off x="1457329" y="4394495"/>
              <a:ext cx="49537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600"/>
                <a:buNone/>
              </a:pPr>
              <a:r>
                <a:rPr lang="en-US" sz="4000" dirty="0">
                  <a:solidFill>
                    <a:srgbClr val="2F2F87"/>
                  </a:solidFill>
                  <a:latin typeface="Montserrat SemiBold" panose="00000700000000000000" pitchFamily="2" charset="0"/>
                </a:rPr>
                <a:t>Day 1 Messaging:</a:t>
              </a:r>
              <a:endParaRPr lang="en-US" sz="4400" dirty="0">
                <a:solidFill>
                  <a:srgbClr val="2F2F87"/>
                </a:solidFill>
                <a:latin typeface="Montserrat SemiBold" panose="00000700000000000000" pitchFamily="2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A54D507-2255-8292-C7CA-E073684EA8B0}"/>
                </a:ext>
              </a:extLst>
            </p:cNvPr>
            <p:cNvGrpSpPr/>
            <p:nvPr/>
          </p:nvGrpSpPr>
          <p:grpSpPr>
            <a:xfrm>
              <a:off x="1348559" y="5204960"/>
              <a:ext cx="10382864" cy="8052640"/>
              <a:chOff x="1614032" y="5414560"/>
              <a:chExt cx="10382864" cy="8052640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99457AF-0840-F04C-8459-792DCB2649CD}"/>
                  </a:ext>
                </a:extLst>
              </p:cNvPr>
              <p:cNvSpPr txBox="1"/>
              <p:nvPr/>
            </p:nvSpPr>
            <p:spPr>
              <a:xfrm>
                <a:off x="1643529" y="5414560"/>
                <a:ext cx="4953792" cy="5909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91440" lvl="0" indent="-95250" algn="l" rtl="0">
                  <a:lnSpc>
                    <a:spcPct val="90000"/>
                  </a:lnSpc>
                  <a:spcBef>
                    <a:spcPts val="1400"/>
                  </a:spcBef>
                  <a:spcAft>
                    <a:spcPts val="0"/>
                  </a:spcAft>
                  <a:buSzPts val="1500"/>
                  <a:buChar char=" "/>
                </a:pPr>
                <a:r>
                  <a:rPr lang="en-US" sz="3600" dirty="0">
                    <a:solidFill>
                      <a:srgbClr val="2F2F87"/>
                    </a:solidFill>
                    <a:latin typeface="Montserrat Medium" panose="00000600000000000000" pitchFamily="2" charset="0"/>
                  </a:rPr>
                  <a:t>Is this messaging … </a:t>
                </a:r>
                <a:endParaRPr lang="en-US" sz="4000" dirty="0">
                  <a:solidFill>
                    <a:srgbClr val="2F2F87"/>
                  </a:solidFill>
                  <a:latin typeface="Montserrat Medium" panose="00000600000000000000" pitchFamily="2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4CE58B-D2F3-3F66-5F33-819BBD43F5FA}"/>
                  </a:ext>
                </a:extLst>
              </p:cNvPr>
              <p:cNvSpPr txBox="1"/>
              <p:nvPr/>
            </p:nvSpPr>
            <p:spPr>
              <a:xfrm>
                <a:off x="1614032" y="6016007"/>
                <a:ext cx="9211287" cy="34050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85217" lvl="1" indent="-457200" algn="l" rtl="0">
                  <a:lnSpc>
                    <a:spcPct val="15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2F2F87"/>
                  </a:buClr>
                  <a:buSzPct val="160000"/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2F2F87"/>
                    </a:solidFill>
                    <a:latin typeface="Montserrat Medium" panose="00000600000000000000" pitchFamily="2" charset="0"/>
                  </a:rPr>
                  <a:t>Understandable – does it make sense?</a:t>
                </a:r>
              </a:p>
              <a:p>
                <a:pPr marL="585217" lvl="1" indent="-457200" algn="l" rtl="0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F2F87"/>
                  </a:buClr>
                  <a:buSzPct val="160000"/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2F2F87"/>
                    </a:solidFill>
                    <a:latin typeface="Montserrat Medium" panose="00000600000000000000" pitchFamily="2" charset="0"/>
                  </a:rPr>
                  <a:t>Believable – can you envision yourself delivering it convincingly?</a:t>
                </a:r>
              </a:p>
              <a:p>
                <a:pPr marL="585217" lvl="1" indent="-457200" algn="l" rtl="0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F2F87"/>
                  </a:buClr>
                  <a:buSzPct val="160000"/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2F2F87"/>
                    </a:solidFill>
                    <a:latin typeface="Montserrat Medium" panose="00000600000000000000" pitchFamily="2" charset="0"/>
                  </a:rPr>
                  <a:t>Compelling – does it inspire you to be part of the team?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9FCE93F-A956-0338-FCB9-88183AF8BD34}"/>
                  </a:ext>
                </a:extLst>
              </p:cNvPr>
              <p:cNvSpPr txBox="1"/>
              <p:nvPr/>
            </p:nvSpPr>
            <p:spPr>
              <a:xfrm>
                <a:off x="1643529" y="9497908"/>
                <a:ext cx="10353367" cy="39692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91440" lvl="0" indent="-95250" algn="l" rtl="0">
                  <a:lnSpc>
                    <a:spcPct val="150000"/>
                  </a:lnSpc>
                  <a:spcBef>
                    <a:spcPts val="1600"/>
                  </a:spcBef>
                  <a:spcAft>
                    <a:spcPts val="0"/>
                  </a:spcAft>
                  <a:buSzPts val="1500"/>
                  <a:buChar char=" "/>
                </a:pPr>
                <a:r>
                  <a:rPr lang="en-US" sz="2800" dirty="0">
                    <a:solidFill>
                      <a:srgbClr val="2F2F87"/>
                    </a:solidFill>
                    <a:latin typeface="Montserrat Medium" panose="00000600000000000000" pitchFamily="2" charset="0"/>
                  </a:rPr>
                  <a:t>What will resonate most with employees?</a:t>
                </a:r>
                <a:endParaRPr lang="en-US" sz="3200" dirty="0">
                  <a:solidFill>
                    <a:srgbClr val="2F2F87"/>
                  </a:solidFill>
                  <a:latin typeface="Montserrat Medium" panose="00000600000000000000" pitchFamily="2" charset="0"/>
                </a:endParaRPr>
              </a:p>
              <a:p>
                <a:pPr marL="91440" lvl="0" indent="-95250" algn="l" rtl="0">
                  <a:lnSpc>
                    <a:spcPct val="150000"/>
                  </a:lnSpc>
                  <a:spcBef>
                    <a:spcPts val="1400"/>
                  </a:spcBef>
                  <a:spcAft>
                    <a:spcPts val="0"/>
                  </a:spcAft>
                  <a:buSzPts val="1500"/>
                  <a:buChar char=" "/>
                </a:pPr>
                <a:r>
                  <a:rPr lang="en-US" sz="2800" dirty="0">
                    <a:solidFill>
                      <a:srgbClr val="2F2F87"/>
                    </a:solidFill>
                    <a:latin typeface="Montserrat Medium" panose="00000600000000000000" pitchFamily="2" charset="0"/>
                  </a:rPr>
                  <a:t>What will resonate most with customers?</a:t>
                </a:r>
                <a:endParaRPr lang="en-US" sz="3200" dirty="0">
                  <a:solidFill>
                    <a:srgbClr val="2F2F87"/>
                  </a:solidFill>
                  <a:latin typeface="Montserrat Medium" panose="00000600000000000000" pitchFamily="2" charset="0"/>
                </a:endParaRPr>
              </a:p>
              <a:p>
                <a:pPr marL="91440" lvl="0" indent="-95250" algn="l" rtl="0">
                  <a:lnSpc>
                    <a:spcPct val="150000"/>
                  </a:lnSpc>
                  <a:spcBef>
                    <a:spcPts val="1400"/>
                  </a:spcBef>
                  <a:spcAft>
                    <a:spcPts val="0"/>
                  </a:spcAft>
                  <a:buSzPts val="1500"/>
                  <a:buChar char=" "/>
                </a:pPr>
                <a:r>
                  <a:rPr lang="en-US" sz="2800" dirty="0">
                    <a:solidFill>
                      <a:srgbClr val="2F2F87"/>
                    </a:solidFill>
                    <a:latin typeface="Montserrat Medium" panose="00000600000000000000" pitchFamily="2" charset="0"/>
                  </a:rPr>
                  <a:t>What doesn’t resonate with employees? Customers?</a:t>
                </a:r>
                <a:endParaRPr lang="en-US" sz="3200" dirty="0">
                  <a:solidFill>
                    <a:srgbClr val="2F2F87"/>
                  </a:solidFill>
                  <a:latin typeface="Montserrat Medium" panose="00000600000000000000" pitchFamily="2" charset="0"/>
                </a:endParaRPr>
              </a:p>
              <a:p>
                <a:pPr marL="91440" lvl="0" indent="-95250" algn="l" rtl="0">
                  <a:lnSpc>
                    <a:spcPct val="150000"/>
                  </a:lnSpc>
                  <a:spcBef>
                    <a:spcPts val="1400"/>
                  </a:spcBef>
                  <a:spcAft>
                    <a:spcPts val="0"/>
                  </a:spcAft>
                  <a:buSzPts val="1500"/>
                  <a:buChar char=" "/>
                </a:pPr>
                <a:r>
                  <a:rPr lang="en-US" sz="2800" dirty="0">
                    <a:solidFill>
                      <a:srgbClr val="2F2F87"/>
                    </a:solidFill>
                    <a:latin typeface="Montserrat Medium" panose="00000600000000000000" pitchFamily="2" charset="0"/>
                  </a:rPr>
                  <a:t>What’s missing?</a:t>
                </a:r>
                <a:endParaRPr lang="en-US" sz="3200" dirty="0">
                  <a:solidFill>
                    <a:srgbClr val="2F2F87"/>
                  </a:solidFill>
                  <a:latin typeface="Montserrat Medium" panose="00000600000000000000" pitchFamily="2" charset="0"/>
                </a:endParaRPr>
              </a:p>
              <a:p>
                <a:pPr marL="91440" lvl="0" indent="-95250" algn="l" rtl="0">
                  <a:lnSpc>
                    <a:spcPct val="150000"/>
                  </a:lnSpc>
                  <a:spcBef>
                    <a:spcPts val="1400"/>
                  </a:spcBef>
                  <a:spcAft>
                    <a:spcPts val="0"/>
                  </a:spcAft>
                  <a:buSzPts val="1500"/>
                  <a:buChar char=" "/>
                </a:pPr>
                <a:r>
                  <a:rPr lang="en-US" sz="2800" dirty="0">
                    <a:solidFill>
                      <a:srgbClr val="2F2F87"/>
                    </a:solidFill>
                    <a:latin typeface="Montserrat Medium" panose="00000600000000000000" pitchFamily="2" charset="0"/>
                  </a:rPr>
                  <a:t>What are other content considerations we can explore?</a:t>
                </a:r>
                <a:endParaRPr lang="en-US" sz="3200" dirty="0">
                  <a:solidFill>
                    <a:srgbClr val="2F2F87"/>
                  </a:solidFill>
                  <a:latin typeface="Montserrat Medium" panose="00000600000000000000" pitchFamily="2" charset="0"/>
                </a:endParaRPr>
              </a:p>
            </p:txBody>
          </p:sp>
        </p:grpSp>
      </p:grpSp>
      <p:sp>
        <p:nvSpPr>
          <p:cNvPr id="4" name="Holder 5">
            <a:extLst>
              <a:ext uri="{FF2B5EF4-FFF2-40B4-BE49-F238E27FC236}">
                <a16:creationId xmlns:a16="http://schemas.microsoft.com/office/drawing/2014/main" id="{2800627F-EFB7-CA42-CF90-D6063B81A782}"/>
              </a:ext>
            </a:extLst>
          </p:cNvPr>
          <p:cNvSpPr txBox="1">
            <a:spLocks/>
          </p:cNvSpPr>
          <p:nvPr/>
        </p:nvSpPr>
        <p:spPr>
          <a:xfrm>
            <a:off x="568425" y="12891827"/>
            <a:ext cx="571658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kern="1200" dirty="0"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2000" dirty="0">
              <a:effectLst/>
              <a:latin typeface="Montserrat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961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3DC97-1ACC-1302-E3FB-6FAC07278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0E2C9F5-767B-4F89-B40C-569B3F41BB37}"/>
              </a:ext>
            </a:extLst>
          </p:cNvPr>
          <p:cNvSpPr/>
          <p:nvPr/>
        </p:nvSpPr>
        <p:spPr>
          <a:xfrm>
            <a:off x="-1" y="11125200"/>
            <a:ext cx="24120376" cy="2590800"/>
          </a:xfrm>
          <a:prstGeom prst="rect">
            <a:avLst/>
          </a:prstGeom>
          <a:solidFill>
            <a:srgbClr val="2F2F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D4D64AD5-A056-E9F2-BF84-778F12618E46}"/>
              </a:ext>
            </a:extLst>
          </p:cNvPr>
          <p:cNvSpPr/>
          <p:nvPr/>
        </p:nvSpPr>
        <p:spPr>
          <a:xfrm>
            <a:off x="22524239" y="0"/>
            <a:ext cx="1859092" cy="1859092"/>
          </a:xfrm>
          <a:custGeom>
            <a:avLst/>
            <a:gdLst/>
            <a:ahLst/>
            <a:cxnLst/>
            <a:rect l="l" t="t" r="r" b="b"/>
            <a:pathLst>
              <a:path w="1532890" h="1532890">
                <a:moveTo>
                  <a:pt x="766364" y="0"/>
                </a:moveTo>
                <a:lnTo>
                  <a:pt x="717897" y="1507"/>
                </a:lnTo>
                <a:lnTo>
                  <a:pt x="670232" y="5971"/>
                </a:lnTo>
                <a:lnTo>
                  <a:pt x="623458" y="13300"/>
                </a:lnTo>
                <a:lnTo>
                  <a:pt x="577664" y="23405"/>
                </a:lnTo>
                <a:lnTo>
                  <a:pt x="532940" y="36197"/>
                </a:lnTo>
                <a:lnTo>
                  <a:pt x="489377" y="51586"/>
                </a:lnTo>
                <a:lnTo>
                  <a:pt x="447064" y="69481"/>
                </a:lnTo>
                <a:lnTo>
                  <a:pt x="406091" y="89793"/>
                </a:lnTo>
                <a:lnTo>
                  <a:pt x="366547" y="112433"/>
                </a:lnTo>
                <a:lnTo>
                  <a:pt x="328522" y="137310"/>
                </a:lnTo>
                <a:lnTo>
                  <a:pt x="292106" y="164334"/>
                </a:lnTo>
                <a:lnTo>
                  <a:pt x="257390" y="193417"/>
                </a:lnTo>
                <a:lnTo>
                  <a:pt x="224461" y="224468"/>
                </a:lnTo>
                <a:lnTo>
                  <a:pt x="193411" y="257397"/>
                </a:lnTo>
                <a:lnTo>
                  <a:pt x="164330" y="292115"/>
                </a:lnTo>
                <a:lnTo>
                  <a:pt x="137306" y="328531"/>
                </a:lnTo>
                <a:lnTo>
                  <a:pt x="112429" y="366557"/>
                </a:lnTo>
                <a:lnTo>
                  <a:pt x="89790" y="406102"/>
                </a:lnTo>
                <a:lnTo>
                  <a:pt x="69479" y="447077"/>
                </a:lnTo>
                <a:lnTo>
                  <a:pt x="51584" y="489391"/>
                </a:lnTo>
                <a:lnTo>
                  <a:pt x="36196" y="532955"/>
                </a:lnTo>
                <a:lnTo>
                  <a:pt x="23405" y="577680"/>
                </a:lnTo>
                <a:lnTo>
                  <a:pt x="13300" y="623475"/>
                </a:lnTo>
                <a:lnTo>
                  <a:pt x="5971" y="670250"/>
                </a:lnTo>
                <a:lnTo>
                  <a:pt x="1507" y="717917"/>
                </a:lnTo>
                <a:lnTo>
                  <a:pt x="0" y="766385"/>
                </a:lnTo>
                <a:lnTo>
                  <a:pt x="1507" y="814850"/>
                </a:lnTo>
                <a:lnTo>
                  <a:pt x="5971" y="862514"/>
                </a:lnTo>
                <a:lnTo>
                  <a:pt x="13300" y="909288"/>
                </a:lnTo>
                <a:lnTo>
                  <a:pt x="23405" y="955081"/>
                </a:lnTo>
                <a:lnTo>
                  <a:pt x="36196" y="999804"/>
                </a:lnTo>
                <a:lnTo>
                  <a:pt x="51584" y="1043367"/>
                </a:lnTo>
                <a:lnTo>
                  <a:pt x="69479" y="1085679"/>
                </a:lnTo>
                <a:lnTo>
                  <a:pt x="89790" y="1126653"/>
                </a:lnTo>
                <a:lnTo>
                  <a:pt x="112429" y="1166197"/>
                </a:lnTo>
                <a:lnTo>
                  <a:pt x="137306" y="1204222"/>
                </a:lnTo>
                <a:lnTo>
                  <a:pt x="164330" y="1240637"/>
                </a:lnTo>
                <a:lnTo>
                  <a:pt x="193411" y="1275354"/>
                </a:lnTo>
                <a:lnTo>
                  <a:pt x="224461" y="1308283"/>
                </a:lnTo>
                <a:lnTo>
                  <a:pt x="257390" y="1339333"/>
                </a:lnTo>
                <a:lnTo>
                  <a:pt x="292106" y="1368415"/>
                </a:lnTo>
                <a:lnTo>
                  <a:pt x="328522" y="1395440"/>
                </a:lnTo>
                <a:lnTo>
                  <a:pt x="366547" y="1420316"/>
                </a:lnTo>
                <a:lnTo>
                  <a:pt x="406091" y="1442956"/>
                </a:lnTo>
                <a:lnTo>
                  <a:pt x="447064" y="1463268"/>
                </a:lnTo>
                <a:lnTo>
                  <a:pt x="489377" y="1481163"/>
                </a:lnTo>
                <a:lnTo>
                  <a:pt x="532940" y="1496551"/>
                </a:lnTo>
                <a:lnTo>
                  <a:pt x="577664" y="1509343"/>
                </a:lnTo>
                <a:lnTo>
                  <a:pt x="623458" y="1519448"/>
                </a:lnTo>
                <a:lnTo>
                  <a:pt x="670232" y="1526777"/>
                </a:lnTo>
                <a:lnTo>
                  <a:pt x="717897" y="1531241"/>
                </a:lnTo>
                <a:lnTo>
                  <a:pt x="766364" y="1532749"/>
                </a:lnTo>
                <a:lnTo>
                  <a:pt x="814830" y="1531241"/>
                </a:lnTo>
                <a:lnTo>
                  <a:pt x="862495" y="1526777"/>
                </a:lnTo>
                <a:lnTo>
                  <a:pt x="909270" y="1519448"/>
                </a:lnTo>
                <a:lnTo>
                  <a:pt x="955063" y="1509343"/>
                </a:lnTo>
                <a:lnTo>
                  <a:pt x="999787" y="1496551"/>
                </a:lnTo>
                <a:lnTo>
                  <a:pt x="1043350" y="1481163"/>
                </a:lnTo>
                <a:lnTo>
                  <a:pt x="1085663" y="1463268"/>
                </a:lnTo>
                <a:lnTo>
                  <a:pt x="1126637" y="1442956"/>
                </a:lnTo>
                <a:lnTo>
                  <a:pt x="1166180" y="1420316"/>
                </a:lnTo>
                <a:lnTo>
                  <a:pt x="1204205" y="1395440"/>
                </a:lnTo>
                <a:lnTo>
                  <a:pt x="1240621" y="1368415"/>
                </a:lnTo>
                <a:lnTo>
                  <a:pt x="1275338" y="1339333"/>
                </a:lnTo>
                <a:lnTo>
                  <a:pt x="1308266" y="1308283"/>
                </a:lnTo>
                <a:lnTo>
                  <a:pt x="1339316" y="1275354"/>
                </a:lnTo>
                <a:lnTo>
                  <a:pt x="1368398" y="1240637"/>
                </a:lnTo>
                <a:lnTo>
                  <a:pt x="1395422" y="1204222"/>
                </a:lnTo>
                <a:lnTo>
                  <a:pt x="1420298" y="1166197"/>
                </a:lnTo>
                <a:lnTo>
                  <a:pt x="1442937" y="1126653"/>
                </a:lnTo>
                <a:lnTo>
                  <a:pt x="1463248" y="1085679"/>
                </a:lnTo>
                <a:lnTo>
                  <a:pt x="1481143" y="1043367"/>
                </a:lnTo>
                <a:lnTo>
                  <a:pt x="1496531" y="999804"/>
                </a:lnTo>
                <a:lnTo>
                  <a:pt x="1509322" y="955081"/>
                </a:lnTo>
                <a:lnTo>
                  <a:pt x="1519428" y="909288"/>
                </a:lnTo>
                <a:lnTo>
                  <a:pt x="1526757" y="862514"/>
                </a:lnTo>
                <a:lnTo>
                  <a:pt x="1531220" y="814850"/>
                </a:lnTo>
                <a:lnTo>
                  <a:pt x="1532728" y="766385"/>
                </a:lnTo>
                <a:lnTo>
                  <a:pt x="1531220" y="717917"/>
                </a:lnTo>
                <a:lnTo>
                  <a:pt x="1526757" y="670250"/>
                </a:lnTo>
                <a:lnTo>
                  <a:pt x="1519428" y="623475"/>
                </a:lnTo>
                <a:lnTo>
                  <a:pt x="1509322" y="577680"/>
                </a:lnTo>
                <a:lnTo>
                  <a:pt x="1496531" y="532955"/>
                </a:lnTo>
                <a:lnTo>
                  <a:pt x="1481143" y="489391"/>
                </a:lnTo>
                <a:lnTo>
                  <a:pt x="1463248" y="447077"/>
                </a:lnTo>
                <a:lnTo>
                  <a:pt x="1442937" y="406102"/>
                </a:lnTo>
                <a:lnTo>
                  <a:pt x="1420298" y="366557"/>
                </a:lnTo>
                <a:lnTo>
                  <a:pt x="1395422" y="328531"/>
                </a:lnTo>
                <a:lnTo>
                  <a:pt x="1368398" y="292115"/>
                </a:lnTo>
                <a:lnTo>
                  <a:pt x="1339316" y="257397"/>
                </a:lnTo>
                <a:lnTo>
                  <a:pt x="1308266" y="224468"/>
                </a:lnTo>
                <a:lnTo>
                  <a:pt x="1275338" y="193417"/>
                </a:lnTo>
                <a:lnTo>
                  <a:pt x="1240621" y="164334"/>
                </a:lnTo>
                <a:lnTo>
                  <a:pt x="1204205" y="137310"/>
                </a:lnTo>
                <a:lnTo>
                  <a:pt x="1166180" y="112433"/>
                </a:lnTo>
                <a:lnTo>
                  <a:pt x="1126637" y="89793"/>
                </a:lnTo>
                <a:lnTo>
                  <a:pt x="1085663" y="69481"/>
                </a:lnTo>
                <a:lnTo>
                  <a:pt x="1043350" y="51586"/>
                </a:lnTo>
                <a:lnTo>
                  <a:pt x="999787" y="36197"/>
                </a:lnTo>
                <a:lnTo>
                  <a:pt x="955063" y="23405"/>
                </a:lnTo>
                <a:lnTo>
                  <a:pt x="909270" y="13300"/>
                </a:lnTo>
                <a:lnTo>
                  <a:pt x="862495" y="5971"/>
                </a:lnTo>
                <a:lnTo>
                  <a:pt x="814830" y="1507"/>
                </a:lnTo>
                <a:lnTo>
                  <a:pt x="766364" y="0"/>
                </a:lnTo>
                <a:close/>
              </a:path>
            </a:pathLst>
          </a:custGeom>
          <a:solidFill>
            <a:srgbClr val="3F4042"/>
          </a:solidFill>
        </p:spPr>
        <p:txBody>
          <a:bodyPr wrap="square" lIns="0" tIns="0" rIns="0" bIns="0" rtlCol="0"/>
          <a:lstStyle/>
          <a:p>
            <a:endParaRPr sz="2183" dirty="0"/>
          </a:p>
        </p:txBody>
      </p:sp>
      <p:sp>
        <p:nvSpPr>
          <p:cNvPr id="7" name="Google Shape;165;p9">
            <a:extLst>
              <a:ext uri="{FF2B5EF4-FFF2-40B4-BE49-F238E27FC236}">
                <a16:creationId xmlns:a16="http://schemas.microsoft.com/office/drawing/2014/main" id="{3117CD95-479A-2534-91AA-478EDA73EB32}"/>
              </a:ext>
            </a:extLst>
          </p:cNvPr>
          <p:cNvSpPr/>
          <p:nvPr/>
        </p:nvSpPr>
        <p:spPr>
          <a:xfrm>
            <a:off x="10805768" y="1398844"/>
            <a:ext cx="8832110" cy="98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37" tIns="91393" rIns="182837" bIns="91393" anchor="ctr" anchorCtr="0">
            <a:noAutofit/>
          </a:bodyPr>
          <a:lstStyle/>
          <a:p>
            <a:pPr algn="ctr"/>
            <a:endParaRPr sz="3881" dirty="0">
              <a:latin typeface="Poppins" pitchFamily="2" charset="77"/>
              <a:ea typeface="Century Gothic"/>
              <a:cs typeface="Poppins" pitchFamily="2" charset="77"/>
              <a:sym typeface="Century Gothic"/>
            </a:endParaRPr>
          </a:p>
        </p:txBody>
      </p:sp>
      <p:sp>
        <p:nvSpPr>
          <p:cNvPr id="13" name="Google Shape;171;p9">
            <a:extLst>
              <a:ext uri="{FF2B5EF4-FFF2-40B4-BE49-F238E27FC236}">
                <a16:creationId xmlns:a16="http://schemas.microsoft.com/office/drawing/2014/main" id="{09B4993D-62DB-A4AA-6825-ECC6506A7B66}"/>
              </a:ext>
            </a:extLst>
          </p:cNvPr>
          <p:cNvSpPr/>
          <p:nvPr/>
        </p:nvSpPr>
        <p:spPr>
          <a:xfrm>
            <a:off x="13909390" y="6395922"/>
            <a:ext cx="9796043" cy="98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37" tIns="91393" rIns="182837" bIns="91393" anchor="ctr" anchorCtr="0">
            <a:noAutofit/>
          </a:bodyPr>
          <a:lstStyle/>
          <a:p>
            <a:endParaRPr sz="3881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" name="Google Shape;173;p9">
            <a:extLst>
              <a:ext uri="{FF2B5EF4-FFF2-40B4-BE49-F238E27FC236}">
                <a16:creationId xmlns:a16="http://schemas.microsoft.com/office/drawing/2014/main" id="{6DDEA285-88F3-9340-DFBE-026B238A8AE1}"/>
              </a:ext>
            </a:extLst>
          </p:cNvPr>
          <p:cNvSpPr/>
          <p:nvPr/>
        </p:nvSpPr>
        <p:spPr>
          <a:xfrm>
            <a:off x="7518589" y="3623458"/>
            <a:ext cx="11142496" cy="9930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37" tIns="91393" rIns="182837" bIns="91393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3881" dirty="0">
                <a:latin typeface="Poppins" pitchFamily="2" charset="77"/>
                <a:ea typeface="Century Gothic"/>
                <a:cs typeface="Poppins" pitchFamily="2" charset="77"/>
                <a:sym typeface="Century Gothic"/>
              </a:rPr>
              <a:t>Consulting Inquiries:</a:t>
            </a:r>
          </a:p>
          <a:p>
            <a:pPr>
              <a:lnSpc>
                <a:spcPct val="150000"/>
              </a:lnSpc>
            </a:pPr>
            <a:endParaRPr lang="en-US" sz="3881" dirty="0">
              <a:latin typeface="Poppins" pitchFamily="2" charset="77"/>
              <a:ea typeface="Century Gothic"/>
              <a:cs typeface="Poppins" pitchFamily="2" charset="77"/>
              <a:sym typeface="Century Gothic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ct val="150000"/>
              </a:lnSpc>
            </a:pPr>
            <a:r>
              <a:rPr lang="en-US" sz="3881" dirty="0">
                <a:latin typeface="Poppins" pitchFamily="2" charset="77"/>
                <a:ea typeface="Century Gothic"/>
                <a:cs typeface="Poppins" pitchFamily="2" charset="77"/>
                <a:sym typeface="Century Gothic"/>
              </a:rPr>
              <a:t>Email: inquiries@100DayAdvisors.com</a:t>
            </a:r>
          </a:p>
          <a:p>
            <a:pPr>
              <a:lnSpc>
                <a:spcPct val="150000"/>
              </a:lnSpc>
            </a:pPr>
            <a:endParaRPr lang="en-US" sz="3881" dirty="0">
              <a:latin typeface="Poppins" pitchFamily="2" charset="77"/>
              <a:ea typeface="Century Gothic"/>
              <a:cs typeface="Poppins" pitchFamily="2" charset="77"/>
              <a:sym typeface="Century Gothic"/>
            </a:endParaRPr>
          </a:p>
          <a:p>
            <a:pPr>
              <a:lnSpc>
                <a:spcPct val="150000"/>
              </a:lnSpc>
            </a:pPr>
            <a:r>
              <a:rPr lang="en-US" sz="3881" dirty="0">
                <a:latin typeface="Poppins" pitchFamily="2" charset="77"/>
                <a:ea typeface="Century Gothic"/>
                <a:cs typeface="Poppins" pitchFamily="2" charset="77"/>
                <a:sym typeface="Century Gothic"/>
              </a:rPr>
              <a:t>Website: MandAPlaybook.com/consulting</a:t>
            </a:r>
          </a:p>
          <a:p>
            <a:pPr>
              <a:lnSpc>
                <a:spcPct val="150000"/>
              </a:lnSpc>
            </a:pPr>
            <a:endParaRPr lang="en-US" sz="3881" dirty="0">
              <a:latin typeface="Poppins" pitchFamily="2" charset="77"/>
              <a:cs typeface="Poppins" pitchFamily="2" charset="77"/>
              <a:sym typeface="Century Gothic"/>
            </a:endParaRPr>
          </a:p>
          <a:p>
            <a:pPr>
              <a:lnSpc>
                <a:spcPct val="150000"/>
              </a:lnSpc>
            </a:pPr>
            <a:endParaRPr lang="en-US" sz="3881" dirty="0">
              <a:latin typeface="Poppins" pitchFamily="2" charset="77"/>
              <a:cs typeface="Poppins" pitchFamily="2" charset="77"/>
            </a:endParaRPr>
          </a:p>
          <a:p>
            <a:endParaRPr sz="3881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6" name="Google Shape;172;p9">
            <a:extLst>
              <a:ext uri="{FF2B5EF4-FFF2-40B4-BE49-F238E27FC236}">
                <a16:creationId xmlns:a16="http://schemas.microsoft.com/office/drawing/2014/main" id="{C68A1F88-1D6D-FFE6-A394-DF3540C50D26}"/>
              </a:ext>
            </a:extLst>
          </p:cNvPr>
          <p:cNvSpPr/>
          <p:nvPr/>
        </p:nvSpPr>
        <p:spPr>
          <a:xfrm>
            <a:off x="6129095" y="8656508"/>
            <a:ext cx="1313200" cy="101656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82837" tIns="91393" rIns="182837" bIns="91393" anchor="ctr" anchorCtr="0">
            <a:noAutofit/>
          </a:bodyPr>
          <a:lstStyle/>
          <a:p>
            <a:pPr algn="ctr"/>
            <a:endParaRPr sz="280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" name="Google Shape;172;p9">
            <a:extLst>
              <a:ext uri="{FF2B5EF4-FFF2-40B4-BE49-F238E27FC236}">
                <a16:creationId xmlns:a16="http://schemas.microsoft.com/office/drawing/2014/main" id="{2A737C8B-7B73-0F9E-136B-2A1EA9E5420F}"/>
              </a:ext>
            </a:extLst>
          </p:cNvPr>
          <p:cNvSpPr/>
          <p:nvPr/>
        </p:nvSpPr>
        <p:spPr>
          <a:xfrm>
            <a:off x="6129094" y="6929720"/>
            <a:ext cx="1349716" cy="111933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82837" tIns="91393" rIns="182837" bIns="91393" anchor="ctr" anchorCtr="0">
            <a:noAutofit/>
          </a:bodyPr>
          <a:lstStyle/>
          <a:p>
            <a:pPr algn="ctr"/>
            <a:endParaRPr sz="280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" name="Google Shape;167;p9" descr="Envelope outline">
            <a:extLst>
              <a:ext uri="{FF2B5EF4-FFF2-40B4-BE49-F238E27FC236}">
                <a16:creationId xmlns:a16="http://schemas.microsoft.com/office/drawing/2014/main" id="{B2705684-0F03-90FA-ADB3-35AE839BE4D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11970" y="7124900"/>
            <a:ext cx="783129" cy="797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69;p9" descr="@ outline">
            <a:extLst>
              <a:ext uri="{FF2B5EF4-FFF2-40B4-BE49-F238E27FC236}">
                <a16:creationId xmlns:a16="http://schemas.microsoft.com/office/drawing/2014/main" id="{EC8DDCE2-5519-9E77-99B6-82C85FF2838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11970" y="8646327"/>
            <a:ext cx="753077" cy="101656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C81F12-1B40-7A4C-DCD3-BB9C96867918}"/>
              </a:ext>
            </a:extLst>
          </p:cNvPr>
          <p:cNvSpPr txBox="1"/>
          <p:nvPr/>
        </p:nvSpPr>
        <p:spPr>
          <a:xfrm>
            <a:off x="23229632" y="12830272"/>
            <a:ext cx="5859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dirty="0">
                <a:solidFill>
                  <a:schemeClr val="bg1"/>
                </a:solidFill>
                <a:latin typeface="Montserrat Medium" panose="00000600000000000000" pitchFamily="2" charset="0"/>
              </a:rPr>
              <a:t>07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8585D09-80AC-6737-E187-F0CF21442DC0}"/>
              </a:ext>
            </a:extLst>
          </p:cNvPr>
          <p:cNvSpPr/>
          <p:nvPr/>
        </p:nvSpPr>
        <p:spPr>
          <a:xfrm>
            <a:off x="30291" y="0"/>
            <a:ext cx="1859093" cy="1859092"/>
          </a:xfrm>
          <a:prstGeom prst="rect">
            <a:avLst/>
          </a:prstGeom>
          <a:solidFill>
            <a:srgbClr val="2F2F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 descr="A logo with black text&#10;&#10;Description automatically generated">
            <a:extLst>
              <a:ext uri="{FF2B5EF4-FFF2-40B4-BE49-F238E27FC236}">
                <a16:creationId xmlns:a16="http://schemas.microsoft.com/office/drawing/2014/main" id="{555201E0-6D0C-7AA0-F218-CBBE422D10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2915" y="316629"/>
            <a:ext cx="11646401" cy="412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99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482</Words>
  <Application>Microsoft Macintosh PowerPoint</Application>
  <PresentationFormat>Custom</PresentationFormat>
  <Paragraphs>108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Calibri</vt:lpstr>
      <vt:lpstr>Century Gothic</vt:lpstr>
      <vt:lpstr>Montserrat</vt:lpstr>
      <vt:lpstr>Montserrat Black</vt:lpstr>
      <vt:lpstr>Montserrat Medium</vt:lpstr>
      <vt:lpstr>Montserrat SemiBold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4FOLD STUDIO</dc:creator>
  <cp:lastModifiedBy>JOE ABERGER</cp:lastModifiedBy>
  <cp:revision>12</cp:revision>
  <dcterms:created xsi:type="dcterms:W3CDTF">2011-01-21T15:00:27Z</dcterms:created>
  <dcterms:modified xsi:type="dcterms:W3CDTF">2026-06-17T20:05:48Z</dcterms:modified>
</cp:coreProperties>
</file>